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5"/>
  </p:notesMasterIdLst>
  <p:sldIdLst>
    <p:sldId id="316" r:id="rId2"/>
    <p:sldId id="808" r:id="rId3"/>
    <p:sldId id="747" r:id="rId4"/>
    <p:sldId id="788" r:id="rId5"/>
    <p:sldId id="870" r:id="rId6"/>
    <p:sldId id="878" r:id="rId7"/>
    <p:sldId id="764" r:id="rId8"/>
    <p:sldId id="805" r:id="rId9"/>
    <p:sldId id="757" r:id="rId10"/>
    <p:sldId id="871" r:id="rId11"/>
    <p:sldId id="881" r:id="rId12"/>
    <p:sldId id="798" r:id="rId13"/>
    <p:sldId id="879" r:id="rId14"/>
    <p:sldId id="630" r:id="rId15"/>
    <p:sldId id="872" r:id="rId16"/>
    <p:sldId id="873" r:id="rId17"/>
    <p:sldId id="874" r:id="rId18"/>
    <p:sldId id="876" r:id="rId19"/>
    <p:sldId id="875" r:id="rId20"/>
    <p:sldId id="877" r:id="rId21"/>
    <p:sldId id="880" r:id="rId22"/>
    <p:sldId id="778" r:id="rId23"/>
    <p:sldId id="329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09A"/>
    <a:srgbClr val="B9CDE5"/>
    <a:srgbClr val="385D8A"/>
    <a:srgbClr val="F68426"/>
    <a:srgbClr val="FFFFFF"/>
    <a:srgbClr val="F7F7F7"/>
    <a:srgbClr val="08A86B"/>
    <a:srgbClr val="05A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7" autoAdjust="0"/>
    <p:restoredTop sz="88046" autoAdjust="0"/>
  </p:normalViewPr>
  <p:slideViewPr>
    <p:cSldViewPr>
      <p:cViewPr>
        <p:scale>
          <a:sx n="150" d="100"/>
          <a:sy n="150" d="100"/>
        </p:scale>
        <p:origin x="1221" y="-9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24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10:05:05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85C8D-4DFB-4B1E-8249-6E9452730FDA}" type="datetimeFigureOut">
              <a:rPr lang="zh-CN" altLang="en-US" smtClean="0"/>
              <a:pPr/>
              <a:t>2023-11-30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270DA-DA27-4190-A562-701D56EFFCD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5865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Image Features</a:t>
            </a:r>
            <a:r>
              <a:rPr lang="zh-CN" altLang="en-US" dirty="0"/>
              <a:t>上的每一个点就是一个图像特征，假设文本特征有</a:t>
            </a:r>
            <a:r>
              <a:rPr lang="en-US" altLang="zh-CN" dirty="0"/>
              <a:t>t</a:t>
            </a:r>
            <a:r>
              <a:rPr lang="zh-CN" altLang="en-US" dirty="0"/>
              <a:t>个，每个图像特征和</a:t>
            </a:r>
            <a:r>
              <a:rPr lang="en-US" altLang="zh-CN" dirty="0"/>
              <a:t>t</a:t>
            </a:r>
            <a:r>
              <a:rPr lang="zh-CN" altLang="en-US" dirty="0"/>
              <a:t>个文本特征计算相似度，然后取</a:t>
            </a:r>
            <a:r>
              <a:rPr lang="en-US" altLang="zh-CN" dirty="0"/>
              <a:t>t</a:t>
            </a:r>
            <a:r>
              <a:rPr lang="zh-CN" altLang="en-US" dirty="0"/>
              <a:t>个相似度中的最大值作为该点中存在目标物体的概率，取</a:t>
            </a:r>
            <a:r>
              <a:rPr lang="en-US" altLang="zh-CN" dirty="0"/>
              <a:t>k</a:t>
            </a:r>
            <a:r>
              <a:rPr lang="zh-CN" altLang="en-US" dirty="0"/>
              <a:t>个概率最高的点对应的图像特征作为</a:t>
            </a:r>
            <a:r>
              <a:rPr lang="en-US" altLang="zh-CN" dirty="0"/>
              <a:t>query(</a:t>
            </a:r>
            <a:r>
              <a:rPr lang="zh-CN" altLang="en-US" dirty="0"/>
              <a:t>最有可能存在目标物体的特征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k=900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762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828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区域特征是猫，这个特征和文本空间的所有特征计算相似度，作为预测值；文本空间中的</a:t>
            </a:r>
            <a:r>
              <a:rPr lang="en-US" altLang="zh-CN" dirty="0"/>
              <a:t>cat</a:t>
            </a:r>
            <a:r>
              <a:rPr lang="zh-CN" altLang="en-US" dirty="0"/>
              <a:t>是正例，其他类是反例，作为标签；预测值和标签计算交叉熵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427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686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689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GLIP</a:t>
            </a:r>
            <a:r>
              <a:rPr lang="zh-CN" altLang="en-US" dirty="0"/>
              <a:t>也是一种使用了文本编码器的开放集合目标检测方法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001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201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911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885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445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361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643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4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251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755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726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95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833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251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068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270DA-DA27-4190-A562-701D56EFFCD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59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2023-11-30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2023-11-30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2023-11-30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2023-11-30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2023-11-30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2023-11-30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2023-11-30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2023-11-30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2023-11-30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2023-11-30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2023-11-30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2023-11-30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0" y="2060848"/>
            <a:ext cx="9144000" cy="1562847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Grounding DINO: Marrying DINO with Grounded Pre-Training for Open-Set Object Detection</a:t>
            </a:r>
            <a:endParaRPr lang="zh-CN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06" y="355983"/>
            <a:ext cx="23034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478F1EFB-A388-476B-9518-18F0E40B9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季致远</a:t>
            </a:r>
            <a:endParaRPr lang="en-US" altLang="zh-CN" sz="2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Aft>
                <a:spcPts val="2400"/>
              </a:spcAft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2023.12.1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E47929-196A-437E-10C2-6CE8176CF7C0}"/>
              </a:ext>
            </a:extLst>
          </p:cNvPr>
          <p:cNvSpPr txBox="1"/>
          <p:nvPr/>
        </p:nvSpPr>
        <p:spPr>
          <a:xfrm>
            <a:off x="11113" y="6309320"/>
            <a:ext cx="9132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Shilong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Liu, et al. Grounding dino: Marrying dino with grounded pre-training for open-set object detection.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arXiv:2303.05499, 2023.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4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24"/>
            <a:ext cx="9144000" cy="863601"/>
            <a:chOff x="0" y="-26988"/>
            <a:chExt cx="9144000" cy="863601"/>
          </a:xfrm>
        </p:grpSpPr>
        <p:sp>
          <p:nvSpPr>
            <p:cNvPr id="27" name="标题 3"/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19"/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0"/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30"/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14937CEF-4005-47F8-97B8-AD8D8433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300" y="142874"/>
              <a:ext cx="8342188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方法 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· </a:t>
              </a: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引入文本特征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(Query</a:t>
              </a: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选择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)</a:t>
              </a:r>
              <a:endPara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6290EE9-99FA-5ADA-6941-586762A9DB7C}"/>
              </a:ext>
            </a:extLst>
          </p:cNvPr>
          <p:cNvSpPr txBox="1"/>
          <p:nvPr/>
        </p:nvSpPr>
        <p:spPr>
          <a:xfrm>
            <a:off x="519784" y="981233"/>
            <a:ext cx="426824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Language-guided query selection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975A5A-4BE6-6981-F999-154307EA6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772816"/>
            <a:ext cx="4533469" cy="36145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E2CC24-5C69-0D1B-4D58-666217E24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134920"/>
            <a:ext cx="3888432" cy="51783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E058D8D2-08B0-7403-5ACC-82E6D3FBD260}"/>
                  </a:ext>
                </a:extLst>
              </p14:cNvPr>
              <p14:cNvContentPartPr/>
              <p14:nvPr/>
            </p14:nvContentPartPr>
            <p14:xfrm>
              <a:off x="7525517" y="3916657"/>
              <a:ext cx="360" cy="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E058D8D2-08B0-7403-5ACC-82E6D3FBD2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16517" y="390801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B0BC6F06-2AC8-C92B-7FAB-338134AA56D4}"/>
              </a:ext>
            </a:extLst>
          </p:cNvPr>
          <p:cNvSpPr txBox="1"/>
          <p:nvPr/>
        </p:nvSpPr>
        <p:spPr>
          <a:xfrm>
            <a:off x="5217037" y="3508648"/>
            <a:ext cx="731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rgbClr val="FF0000"/>
                </a:solidFill>
              </a:rPr>
              <a:t>t</a:t>
            </a:r>
            <a:r>
              <a:rPr lang="zh-CN" altLang="en-US" sz="800" dirty="0">
                <a:solidFill>
                  <a:srgbClr val="FF0000"/>
                </a:solidFill>
              </a:rPr>
              <a:t>个文本特征</a:t>
            </a:r>
          </a:p>
        </p:txBody>
      </p:sp>
    </p:spTree>
    <p:extLst>
      <p:ext uri="{BB962C8B-B14F-4D97-AF65-F5344CB8AC3E}">
        <p14:creationId xmlns:p14="http://schemas.microsoft.com/office/powerpoint/2010/main" val="627091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24"/>
            <a:ext cx="9144000" cy="863601"/>
            <a:chOff x="0" y="-26988"/>
            <a:chExt cx="9144000" cy="863601"/>
          </a:xfrm>
        </p:grpSpPr>
        <p:sp>
          <p:nvSpPr>
            <p:cNvPr id="27" name="标题 3"/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19"/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0"/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30"/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14937CEF-4005-47F8-97B8-AD8D8433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300" y="142874"/>
              <a:ext cx="8342188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方法 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· </a:t>
              </a: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引入文本特征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(</a:t>
              </a: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分类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)</a:t>
              </a:r>
              <a:endPara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EE2CC24-5C69-0D1B-4D58-666217E24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67435"/>
            <a:ext cx="3672408" cy="489065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35E75E6-A818-B933-1AF4-A542A6DD772B}"/>
              </a:ext>
            </a:extLst>
          </p:cNvPr>
          <p:cNvSpPr/>
          <p:nvPr/>
        </p:nvSpPr>
        <p:spPr>
          <a:xfrm>
            <a:off x="1763688" y="1067435"/>
            <a:ext cx="1656184" cy="1293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D0AD9E-2208-C093-7229-8FBD6AE5AB9D}"/>
              </a:ext>
            </a:extLst>
          </p:cNvPr>
          <p:cNvSpPr txBox="1"/>
          <p:nvPr/>
        </p:nvSpPr>
        <p:spPr>
          <a:xfrm>
            <a:off x="4788024" y="1196752"/>
            <a:ext cx="426824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7376E1-B028-8FA6-9E19-6E7F1CD26508}"/>
              </a:ext>
            </a:extLst>
          </p:cNvPr>
          <p:cNvSpPr txBox="1"/>
          <p:nvPr/>
        </p:nvSpPr>
        <p:spPr>
          <a:xfrm>
            <a:off x="4932040" y="1916832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区域的图像特征与文本特征做相似度对比，找出接近的文本特征，文本特征对应的单词就是类别。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8327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24"/>
            <a:ext cx="9144000" cy="863601"/>
            <a:chOff x="0" y="-26988"/>
            <a:chExt cx="9144000" cy="863601"/>
          </a:xfrm>
        </p:grpSpPr>
        <p:sp>
          <p:nvSpPr>
            <p:cNvPr id="27" name="标题 3"/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19"/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0"/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30"/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14937CEF-4005-47F8-97B8-AD8D8433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300" y="142874"/>
              <a:ext cx="8342188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方法 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· </a:t>
              </a: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损失函数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12FFD9E-8323-8EA8-016F-CD8F66A98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033439"/>
            <a:ext cx="3888432" cy="51783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61FC400-B6CB-D1B3-8D6F-92F9949C83B2}"/>
              </a:ext>
            </a:extLst>
          </p:cNvPr>
          <p:cNvSpPr txBox="1"/>
          <p:nvPr/>
        </p:nvSpPr>
        <p:spPr>
          <a:xfrm>
            <a:off x="4547855" y="1862001"/>
            <a:ext cx="3912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bounding box regressions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L1 loss and the GIOU loss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contrastive loss</a:t>
            </a:r>
          </a:p>
        </p:txBody>
      </p:sp>
    </p:spTree>
    <p:extLst>
      <p:ext uri="{BB962C8B-B14F-4D97-AF65-F5344CB8AC3E}">
        <p14:creationId xmlns:p14="http://schemas.microsoft.com/office/powerpoint/2010/main" val="1785770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24"/>
            <a:ext cx="9144000" cy="863601"/>
            <a:chOff x="0" y="-26988"/>
            <a:chExt cx="9144000" cy="863601"/>
          </a:xfrm>
        </p:grpSpPr>
        <p:sp>
          <p:nvSpPr>
            <p:cNvPr id="27" name="标题 3"/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19"/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0"/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30"/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14937CEF-4005-47F8-97B8-AD8D8433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300" y="142874"/>
              <a:ext cx="8342188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内容</a:t>
              </a:r>
            </a:p>
          </p:txBody>
        </p:sp>
      </p:grpSp>
      <p:grpSp>
        <p:nvGrpSpPr>
          <p:cNvPr id="12" name="Group 51">
            <a:extLst>
              <a:ext uri="{FF2B5EF4-FFF2-40B4-BE49-F238E27FC236}">
                <a16:creationId xmlns:a16="http://schemas.microsoft.com/office/drawing/2014/main" id="{927DE61B-FD11-413D-AC04-BC4A95CE6F3F}"/>
              </a:ext>
            </a:extLst>
          </p:cNvPr>
          <p:cNvGrpSpPr>
            <a:grpSpLocks/>
          </p:cNvGrpSpPr>
          <p:nvPr/>
        </p:nvGrpSpPr>
        <p:grpSpPr bwMode="auto">
          <a:xfrm>
            <a:off x="2051720" y="1466975"/>
            <a:ext cx="4672012" cy="792162"/>
            <a:chOff x="1329" y="1795"/>
            <a:chExt cx="2943" cy="499"/>
          </a:xfrm>
          <a:solidFill>
            <a:srgbClr val="02409A"/>
          </a:solidFill>
        </p:grpSpPr>
        <p:sp>
          <p:nvSpPr>
            <p:cNvPr id="13" name="AutoShape 52">
              <a:extLst>
                <a:ext uri="{FF2B5EF4-FFF2-40B4-BE49-F238E27FC236}">
                  <a16:creationId xmlns:a16="http://schemas.microsoft.com/office/drawing/2014/main" id="{CA84D3AA-63DB-41E5-B841-A77BEB5194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solidFill>
              <a:srgbClr val="02409A"/>
            </a:solidFill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背景</a:t>
              </a:r>
              <a:endParaRPr kumimoji="0" lang="en-US" altLang="zh-CN" sz="2800" b="1" dirty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14" name="AutoShape 53">
              <a:extLst>
                <a:ext uri="{FF2B5EF4-FFF2-40B4-BE49-F238E27FC236}">
                  <a16:creationId xmlns:a16="http://schemas.microsoft.com/office/drawing/2014/main" id="{177DFD60-3BD5-4303-B6E9-41D881AE701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solidFill>
              <a:srgbClr val="02409A"/>
            </a:solidFill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400" b="1" kern="0" dirty="0">
                  <a:solidFill>
                    <a:srgbClr val="F2F2F2"/>
                  </a:solidFill>
                  <a:latin typeface="微软雅黑"/>
                  <a:ea typeface="微软雅黑"/>
                  <a:cs typeface="微软雅黑"/>
                </a:rPr>
                <a:t>1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15" name="Group 51">
            <a:extLst>
              <a:ext uri="{FF2B5EF4-FFF2-40B4-BE49-F238E27FC236}">
                <a16:creationId xmlns:a16="http://schemas.microsoft.com/office/drawing/2014/main" id="{740141BC-695B-43C7-BE50-BD46EB3CF736}"/>
              </a:ext>
            </a:extLst>
          </p:cNvPr>
          <p:cNvGrpSpPr>
            <a:grpSpLocks/>
          </p:cNvGrpSpPr>
          <p:nvPr/>
        </p:nvGrpSpPr>
        <p:grpSpPr bwMode="auto">
          <a:xfrm>
            <a:off x="2051720" y="2389759"/>
            <a:ext cx="4672013" cy="792162"/>
            <a:chOff x="1329" y="1795"/>
            <a:chExt cx="2943" cy="499"/>
          </a:xfrm>
          <a:solidFill>
            <a:srgbClr val="02409A"/>
          </a:solidFill>
        </p:grpSpPr>
        <p:sp>
          <p:nvSpPr>
            <p:cNvPr id="16" name="AutoShape 52">
              <a:extLst>
                <a:ext uri="{FF2B5EF4-FFF2-40B4-BE49-F238E27FC236}">
                  <a16:creationId xmlns:a16="http://schemas.microsoft.com/office/drawing/2014/main" id="{48A11B25-C235-4E00-ACE7-54284F18433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方法</a:t>
              </a:r>
              <a:endPara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AutoShape 53">
              <a:extLst>
                <a:ext uri="{FF2B5EF4-FFF2-40B4-BE49-F238E27FC236}">
                  <a16:creationId xmlns:a16="http://schemas.microsoft.com/office/drawing/2014/main" id="{DA01C044-107C-463F-B65B-6055A41F85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kern="0" dirty="0">
                  <a:solidFill>
                    <a:srgbClr val="F2F2F2"/>
                  </a:solidFill>
                  <a:latin typeface="微软雅黑"/>
                  <a:ea typeface="微软雅黑"/>
                  <a:cs typeface="微软雅黑"/>
                </a:rPr>
                <a:t>2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19" name="Group 51">
            <a:extLst>
              <a:ext uri="{FF2B5EF4-FFF2-40B4-BE49-F238E27FC236}">
                <a16:creationId xmlns:a16="http://schemas.microsoft.com/office/drawing/2014/main" id="{9126EDB0-D84F-4590-B9B3-D1547B5348D7}"/>
              </a:ext>
            </a:extLst>
          </p:cNvPr>
          <p:cNvGrpSpPr>
            <a:grpSpLocks/>
          </p:cNvGrpSpPr>
          <p:nvPr/>
        </p:nvGrpSpPr>
        <p:grpSpPr bwMode="auto">
          <a:xfrm>
            <a:off x="2051720" y="3415680"/>
            <a:ext cx="4672012" cy="792163"/>
            <a:chOff x="1329" y="1795"/>
            <a:chExt cx="2943" cy="499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0" name="AutoShape 52">
              <a:extLst>
                <a:ext uri="{FF2B5EF4-FFF2-40B4-BE49-F238E27FC236}">
                  <a16:creationId xmlns:a16="http://schemas.microsoft.com/office/drawing/2014/main" id="{C12F7903-EBA6-4A3F-97B4-9C2EE2C23F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实验</a:t>
              </a:r>
              <a:endPara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AutoShape 53">
              <a:extLst>
                <a:ext uri="{FF2B5EF4-FFF2-40B4-BE49-F238E27FC236}">
                  <a16:creationId xmlns:a16="http://schemas.microsoft.com/office/drawing/2014/main" id="{F11DDC59-FB99-4B59-8F7E-358E5E2778C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kern="0" dirty="0">
                  <a:solidFill>
                    <a:srgbClr val="F2F2F2"/>
                  </a:solidFill>
                  <a:latin typeface="微软雅黑"/>
                  <a:ea typeface="微软雅黑"/>
                  <a:cs typeface="微软雅黑"/>
                </a:rPr>
                <a:t>3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2" name="Group 51">
            <a:extLst>
              <a:ext uri="{FF2B5EF4-FFF2-40B4-BE49-F238E27FC236}">
                <a16:creationId xmlns:a16="http://schemas.microsoft.com/office/drawing/2014/main" id="{9947638C-12FA-A00C-D5F6-DF097DE90719}"/>
              </a:ext>
            </a:extLst>
          </p:cNvPr>
          <p:cNvGrpSpPr>
            <a:grpSpLocks/>
          </p:cNvGrpSpPr>
          <p:nvPr/>
        </p:nvGrpSpPr>
        <p:grpSpPr bwMode="auto">
          <a:xfrm>
            <a:off x="2051719" y="4507286"/>
            <a:ext cx="4672013" cy="792162"/>
            <a:chOff x="1329" y="1795"/>
            <a:chExt cx="2943" cy="499"/>
          </a:xfrm>
          <a:solidFill>
            <a:srgbClr val="02409A"/>
          </a:solidFill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119028D8-477E-B3CD-E773-4E4868511F4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总结</a:t>
              </a:r>
              <a:endPara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AutoShape 53">
              <a:extLst>
                <a:ext uri="{FF2B5EF4-FFF2-40B4-BE49-F238E27FC236}">
                  <a16:creationId xmlns:a16="http://schemas.microsoft.com/office/drawing/2014/main" id="{DAF810AC-0CB4-22C9-69C6-E224580239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400" b="1" kern="0" dirty="0">
                  <a:solidFill>
                    <a:srgbClr val="F2F2F2"/>
                  </a:solidFill>
                  <a:latin typeface="微软雅黑"/>
                  <a:ea typeface="微软雅黑"/>
                  <a:cs typeface="微软雅黑"/>
                </a:rPr>
                <a:t>4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977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24"/>
            <a:ext cx="9144000" cy="863601"/>
            <a:chOff x="0" y="-26988"/>
            <a:chExt cx="9144000" cy="863601"/>
          </a:xfrm>
        </p:grpSpPr>
        <p:sp>
          <p:nvSpPr>
            <p:cNvPr id="27" name="标题 3"/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19"/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0"/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30"/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14937CEF-4005-47F8-97B8-AD8D8433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300" y="142874"/>
              <a:ext cx="8342188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实验 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· </a:t>
              </a: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设置</a:t>
              </a:r>
              <a:endParaRPr lang="en-US" altLang="zh-CN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6B25F33-5EAA-CF09-BC48-E25FC5B69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033439"/>
            <a:ext cx="3888432" cy="51783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7842F38-8599-F1F6-16AC-E24D0D1A9353}"/>
              </a:ext>
            </a:extLst>
          </p:cNvPr>
          <p:cNvSpPr txBox="1"/>
          <p:nvPr/>
        </p:nvSpPr>
        <p:spPr>
          <a:xfrm>
            <a:off x="4644008" y="1268760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 Backbone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Swin</a:t>
            </a:r>
            <a:r>
              <a:rPr lang="en-US" altLang="zh-CN" dirty="0"/>
              <a:t>-T/</a:t>
            </a:r>
            <a:r>
              <a:rPr lang="en-US" altLang="zh-CN" dirty="0" err="1"/>
              <a:t>Swin</a:t>
            </a:r>
            <a:r>
              <a:rPr lang="en-US" altLang="zh-CN" dirty="0"/>
              <a:t>-L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Backbone: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BERT-base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F52BE0-B334-1C53-8C21-7FB45E07DB91}"/>
              </a:ext>
            </a:extLst>
          </p:cNvPr>
          <p:cNvSpPr txBox="1"/>
          <p:nvPr/>
        </p:nvSpPr>
        <p:spPr>
          <a:xfrm>
            <a:off x="4763175" y="3373249"/>
            <a:ext cx="3913281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Zero-shot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迁移：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在大规模数据集上预训练，然后在新数据集上评估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消融实验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验证融合模块和文本编码方式有效性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目标检测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数据集</a:t>
            </a:r>
            <a:r>
              <a:rPr lang="en-US" altLang="zh-CN" dirty="0"/>
              <a:t>:</a:t>
            </a:r>
            <a:r>
              <a:rPr lang="en-US" altLang="zh-CN" dirty="0" err="1"/>
              <a:t>RefCOCO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069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24"/>
            <a:ext cx="9144000" cy="863601"/>
            <a:chOff x="0" y="-26988"/>
            <a:chExt cx="9144000" cy="863601"/>
          </a:xfrm>
        </p:grpSpPr>
        <p:sp>
          <p:nvSpPr>
            <p:cNvPr id="27" name="标题 3"/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19"/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0"/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30"/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14937CEF-4005-47F8-97B8-AD8D8433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300" y="142874"/>
              <a:ext cx="8342188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实验 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· Zero-Shot</a:t>
              </a: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迁移</a:t>
              </a:r>
              <a:endParaRPr lang="en-US" altLang="zh-CN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FF52BE0-B334-1C53-8C21-7FB45E07DB91}"/>
              </a:ext>
            </a:extLst>
          </p:cNvPr>
          <p:cNvSpPr txBox="1"/>
          <p:nvPr/>
        </p:nvSpPr>
        <p:spPr>
          <a:xfrm>
            <a:off x="1146" y="863577"/>
            <a:ext cx="914285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Zero-Shot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迁移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(COCO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数据集结果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在大规模数据集上预训练，然后在新数据集上评估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</a:t>
            </a:r>
            <a:r>
              <a:rPr lang="en-US" altLang="zh-CN" dirty="0"/>
              <a:t>DINO</a:t>
            </a:r>
            <a:r>
              <a:rPr lang="zh-CN" altLang="en-US" dirty="0"/>
              <a:t>作为基准模型，比较了</a:t>
            </a:r>
            <a:r>
              <a:rPr lang="en-US" altLang="zh-CN" dirty="0"/>
              <a:t>Grounding DINO, DINO,</a:t>
            </a:r>
            <a:r>
              <a:rPr lang="zh-CN" altLang="en-US" dirty="0"/>
              <a:t> </a:t>
            </a:r>
            <a:r>
              <a:rPr lang="en-US" altLang="zh-CN" dirty="0"/>
              <a:t>GLIP</a:t>
            </a:r>
            <a:r>
              <a:rPr lang="zh-CN" altLang="en-US" dirty="0"/>
              <a:t>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GroundingDINO</a:t>
            </a:r>
            <a:r>
              <a:rPr lang="zh-CN" altLang="en-US" dirty="0"/>
              <a:t>的</a:t>
            </a:r>
            <a:r>
              <a:rPr lang="en-US" altLang="zh-CN" dirty="0"/>
              <a:t>Zero-shot</a:t>
            </a:r>
            <a:r>
              <a:rPr lang="zh-CN" altLang="en-US" dirty="0"/>
              <a:t>效果最好；加入</a:t>
            </a:r>
            <a:r>
              <a:rPr lang="en-US" altLang="zh-CN" dirty="0" err="1"/>
              <a:t>GoldG</a:t>
            </a:r>
            <a:r>
              <a:rPr lang="en-US" altLang="zh-CN" dirty="0"/>
              <a:t>(phrase Grounding</a:t>
            </a:r>
            <a:r>
              <a:rPr lang="zh-CN" altLang="en-US" dirty="0"/>
              <a:t>数据集</a:t>
            </a:r>
            <a:r>
              <a:rPr lang="en-US" altLang="zh-CN" dirty="0"/>
              <a:t>)</a:t>
            </a:r>
            <a:r>
              <a:rPr lang="zh-CN" altLang="en-US" dirty="0"/>
              <a:t>预训练，</a:t>
            </a:r>
            <a:r>
              <a:rPr lang="en-US" altLang="zh-CN" dirty="0"/>
              <a:t> Zero-shot</a:t>
            </a:r>
            <a:r>
              <a:rPr lang="zh-CN" altLang="en-US" dirty="0"/>
              <a:t>效果有提升；扩大预训练数据集，</a:t>
            </a:r>
            <a:r>
              <a:rPr lang="en-US" altLang="zh-CN" dirty="0"/>
              <a:t> Zero-shot</a:t>
            </a:r>
            <a:r>
              <a:rPr lang="zh-CN" altLang="en-US" dirty="0"/>
              <a:t>效果进一步提升。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11D45E-F27E-4F02-CDCD-DBC06F26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97" y="2479404"/>
            <a:ext cx="8384806" cy="416716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ABC5BA9-9823-0207-F943-7BBAF27FDF76}"/>
              </a:ext>
            </a:extLst>
          </p:cNvPr>
          <p:cNvSpPr/>
          <p:nvPr/>
        </p:nvSpPr>
        <p:spPr>
          <a:xfrm>
            <a:off x="1187624" y="5157192"/>
            <a:ext cx="5184576" cy="308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4CB8DA0-2944-A6D1-E4DD-59B7464FF18C}"/>
              </a:ext>
            </a:extLst>
          </p:cNvPr>
          <p:cNvSpPr/>
          <p:nvPr/>
        </p:nvSpPr>
        <p:spPr>
          <a:xfrm>
            <a:off x="1180302" y="4583624"/>
            <a:ext cx="5184576" cy="141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836F48B-26D3-AC0D-9C43-5A4344577F97}"/>
              </a:ext>
            </a:extLst>
          </p:cNvPr>
          <p:cNvSpPr/>
          <p:nvPr/>
        </p:nvSpPr>
        <p:spPr>
          <a:xfrm>
            <a:off x="1177268" y="5473576"/>
            <a:ext cx="5184576" cy="14152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9436DCB-2C3A-FF40-3ED5-D1A641948CA9}"/>
              </a:ext>
            </a:extLst>
          </p:cNvPr>
          <p:cNvSpPr/>
          <p:nvPr/>
        </p:nvSpPr>
        <p:spPr>
          <a:xfrm>
            <a:off x="1177268" y="5827150"/>
            <a:ext cx="5184576" cy="1415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150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24"/>
            <a:ext cx="9144000" cy="863601"/>
            <a:chOff x="0" y="-26988"/>
            <a:chExt cx="9144000" cy="863601"/>
          </a:xfrm>
        </p:grpSpPr>
        <p:sp>
          <p:nvSpPr>
            <p:cNvPr id="27" name="标题 3"/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19"/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0"/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30"/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14937CEF-4005-47F8-97B8-AD8D8433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300" y="142874"/>
              <a:ext cx="8342188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实验 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· Zero-Shot</a:t>
              </a: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迁移</a:t>
              </a:r>
              <a:endParaRPr lang="en-US" altLang="zh-CN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FF52BE0-B334-1C53-8C21-7FB45E07DB91}"/>
              </a:ext>
            </a:extLst>
          </p:cNvPr>
          <p:cNvSpPr txBox="1"/>
          <p:nvPr/>
        </p:nvSpPr>
        <p:spPr>
          <a:xfrm>
            <a:off x="1146" y="863577"/>
            <a:ext cx="9142854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Zero-Shot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迁移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(LVIS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数据集结果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1000</a:t>
            </a:r>
            <a:r>
              <a:rPr lang="zh-CN" altLang="en-US" dirty="0"/>
              <a:t>类、目标类存在长尾分布</a:t>
            </a:r>
            <a:r>
              <a:rPr lang="en-US" altLang="zh-CN" dirty="0"/>
              <a:t>(</a:t>
            </a:r>
            <a:r>
              <a:rPr lang="zh-CN" altLang="en-US" dirty="0"/>
              <a:t>有些类仅有几个实例；评价指标</a:t>
            </a:r>
            <a:r>
              <a:rPr lang="en-US" altLang="zh-CN" dirty="0"/>
              <a:t>:Apr/c/f)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</a:t>
            </a:r>
            <a:r>
              <a:rPr lang="en-US" altLang="zh-CN" dirty="0"/>
              <a:t>GLIP</a:t>
            </a:r>
            <a:r>
              <a:rPr lang="zh-CN" altLang="en-US" dirty="0"/>
              <a:t>作为基准模型，比较了</a:t>
            </a:r>
            <a:r>
              <a:rPr lang="en-US" altLang="zh-CN" dirty="0"/>
              <a:t>Grounding DINO, GLIP</a:t>
            </a:r>
            <a:r>
              <a:rPr lang="zh-CN" altLang="en-US" dirty="0"/>
              <a:t>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GroundingDINO</a:t>
            </a:r>
            <a:r>
              <a:rPr lang="zh-CN" altLang="en-US" dirty="0"/>
              <a:t>在常见目标上效果好，在罕见目标上效果不如</a:t>
            </a:r>
            <a:r>
              <a:rPr lang="en-US" altLang="zh-CN" dirty="0"/>
              <a:t>GLIP(</a:t>
            </a:r>
            <a:r>
              <a:rPr lang="zh-CN" altLang="en-US" dirty="0"/>
              <a:t>单阶段目标检测器使用所有</a:t>
            </a:r>
            <a:r>
              <a:rPr lang="en-US" altLang="zh-CN" dirty="0"/>
              <a:t>proposals</a:t>
            </a:r>
            <a:r>
              <a:rPr lang="zh-CN" altLang="en-US" dirty="0"/>
              <a:t>；</a:t>
            </a:r>
            <a:r>
              <a:rPr lang="en-US" altLang="zh-CN" dirty="0" err="1"/>
              <a:t>GroundingDINO</a:t>
            </a:r>
            <a:r>
              <a:rPr lang="zh-CN" altLang="en-US" dirty="0"/>
              <a:t>只使用</a:t>
            </a:r>
            <a:r>
              <a:rPr lang="en-US" altLang="zh-CN" dirty="0"/>
              <a:t>900</a:t>
            </a:r>
            <a:r>
              <a:rPr lang="zh-CN" altLang="en-US" dirty="0"/>
              <a:t>个</a:t>
            </a:r>
            <a:r>
              <a:rPr lang="en-US" altLang="zh-CN" dirty="0"/>
              <a:t>query)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GroundingDINO</a:t>
            </a:r>
            <a:r>
              <a:rPr lang="zh-CN" altLang="en-US" dirty="0"/>
              <a:t>因数据量增大获得的提升比</a:t>
            </a:r>
            <a:r>
              <a:rPr lang="en-US" altLang="zh-CN" dirty="0"/>
              <a:t>GLIP</a:t>
            </a:r>
            <a:r>
              <a:rPr lang="zh-CN" altLang="en-US" dirty="0"/>
              <a:t>多，有更好的规模扩展能力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1C9181-3EAD-8126-07E0-D31FA31CB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908885"/>
            <a:ext cx="7611387" cy="339275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EFD3D16-D2E0-EF16-0C86-539D6A3B1FBD}"/>
              </a:ext>
            </a:extLst>
          </p:cNvPr>
          <p:cNvSpPr/>
          <p:nvPr/>
        </p:nvSpPr>
        <p:spPr>
          <a:xfrm>
            <a:off x="7055569" y="4277037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6732B00-35D5-7AB2-17F2-B42478115F64}"/>
              </a:ext>
            </a:extLst>
          </p:cNvPr>
          <p:cNvSpPr/>
          <p:nvPr/>
        </p:nvSpPr>
        <p:spPr>
          <a:xfrm>
            <a:off x="7055569" y="4758582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679CCE-3B57-AC9D-E558-4CA864C2A9D5}"/>
              </a:ext>
            </a:extLst>
          </p:cNvPr>
          <p:cNvSpPr txBox="1"/>
          <p:nvPr/>
        </p:nvSpPr>
        <p:spPr>
          <a:xfrm>
            <a:off x="5975449" y="434004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+1.1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4DAD31-2DA1-5BB2-4CC9-E6AD6612247F}"/>
              </a:ext>
            </a:extLst>
          </p:cNvPr>
          <p:cNvSpPr txBox="1"/>
          <p:nvPr/>
        </p:nvSpPr>
        <p:spPr>
          <a:xfrm>
            <a:off x="5975449" y="486659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+1.8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166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24"/>
            <a:ext cx="9144000" cy="863601"/>
            <a:chOff x="0" y="-26988"/>
            <a:chExt cx="9144000" cy="863601"/>
          </a:xfrm>
        </p:grpSpPr>
        <p:sp>
          <p:nvSpPr>
            <p:cNvPr id="27" name="标题 3"/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19"/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0"/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30"/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14937CEF-4005-47F8-97B8-AD8D8433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300" y="142874"/>
              <a:ext cx="8342188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实验 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· Zero-Shot</a:t>
              </a: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迁移</a:t>
              </a:r>
              <a:endParaRPr lang="en-US" altLang="zh-CN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FF52BE0-B334-1C53-8C21-7FB45E07DB91}"/>
              </a:ext>
            </a:extLst>
          </p:cNvPr>
          <p:cNvSpPr txBox="1"/>
          <p:nvPr/>
        </p:nvSpPr>
        <p:spPr>
          <a:xfrm>
            <a:off x="1146" y="863577"/>
            <a:ext cx="914285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Zero-Shot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迁移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ODinW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数据集结果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收集了超过</a:t>
            </a:r>
            <a:r>
              <a:rPr lang="en-US" altLang="zh-CN" dirty="0"/>
              <a:t>35</a:t>
            </a:r>
            <a:r>
              <a:rPr lang="zh-CN" altLang="en-US" dirty="0"/>
              <a:t>个数据集用于评估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GroundingDINO</a:t>
            </a:r>
            <a:r>
              <a:rPr lang="zh-CN" altLang="en-US" dirty="0"/>
              <a:t>在</a:t>
            </a:r>
            <a:r>
              <a:rPr lang="en-US" altLang="zh-CN" dirty="0"/>
              <a:t>Zero-Shot</a:t>
            </a:r>
            <a:r>
              <a:rPr lang="zh-CN" altLang="en-US" dirty="0"/>
              <a:t>设置下优于</a:t>
            </a:r>
            <a:r>
              <a:rPr lang="en-US" altLang="zh-CN" dirty="0"/>
              <a:t>GLIP, </a:t>
            </a:r>
            <a:r>
              <a:rPr lang="zh-CN" altLang="en-US" dirty="0"/>
              <a:t>与</a:t>
            </a:r>
            <a:r>
              <a:rPr lang="en-US" altLang="zh-CN" dirty="0"/>
              <a:t>GLIPv2</a:t>
            </a:r>
            <a:r>
              <a:rPr lang="zh-CN" altLang="en-US" dirty="0"/>
              <a:t>相当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使用大数据预训练的</a:t>
            </a:r>
            <a:r>
              <a:rPr lang="en-US" altLang="zh-CN" dirty="0" err="1"/>
              <a:t>GroundingDINO</a:t>
            </a:r>
            <a:r>
              <a:rPr lang="zh-CN" altLang="en-US" dirty="0"/>
              <a:t>的</a:t>
            </a:r>
            <a:r>
              <a:rPr lang="en-US" altLang="zh-CN" dirty="0"/>
              <a:t>Zero-Shot</a:t>
            </a:r>
            <a:r>
              <a:rPr lang="zh-CN" altLang="en-US" dirty="0"/>
              <a:t>性能达到</a:t>
            </a:r>
            <a:r>
              <a:rPr lang="en-US" altLang="zh-CN" dirty="0"/>
              <a:t>SOTA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BEF8E9-D8DD-A87D-C296-81AA6E6FD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64" y="2420888"/>
            <a:ext cx="6605604" cy="419565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D021ABF-E138-E098-6899-C9DB30A91FF0}"/>
              </a:ext>
            </a:extLst>
          </p:cNvPr>
          <p:cNvSpPr/>
          <p:nvPr/>
        </p:nvSpPr>
        <p:spPr>
          <a:xfrm>
            <a:off x="1103806" y="4125416"/>
            <a:ext cx="6480720" cy="130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8D6E99-96E9-D5D6-7A51-00EE704B865F}"/>
              </a:ext>
            </a:extLst>
          </p:cNvPr>
          <p:cNvSpPr/>
          <p:nvPr/>
        </p:nvSpPr>
        <p:spPr>
          <a:xfrm>
            <a:off x="1103806" y="3582614"/>
            <a:ext cx="6480720" cy="130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E9E0EB-C933-DF42-7882-B17DCCDF3B30}"/>
              </a:ext>
            </a:extLst>
          </p:cNvPr>
          <p:cNvSpPr/>
          <p:nvPr/>
        </p:nvSpPr>
        <p:spPr>
          <a:xfrm>
            <a:off x="1103806" y="3299381"/>
            <a:ext cx="6480720" cy="130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2A6CD6-5B1C-FBA4-9E6D-24B03A646D76}"/>
              </a:ext>
            </a:extLst>
          </p:cNvPr>
          <p:cNvSpPr/>
          <p:nvPr/>
        </p:nvSpPr>
        <p:spPr>
          <a:xfrm>
            <a:off x="1103806" y="4255939"/>
            <a:ext cx="6480720" cy="13052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019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24"/>
            <a:ext cx="9144000" cy="863601"/>
            <a:chOff x="0" y="-26988"/>
            <a:chExt cx="9144000" cy="863601"/>
          </a:xfrm>
        </p:grpSpPr>
        <p:sp>
          <p:nvSpPr>
            <p:cNvPr id="27" name="标题 3"/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19"/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0"/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30"/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14937CEF-4005-47F8-97B8-AD8D8433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300" y="142874"/>
              <a:ext cx="8342188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实验 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· </a:t>
              </a: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消融实验</a:t>
              </a:r>
              <a:endParaRPr lang="en-US" altLang="zh-CN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FF52BE0-B334-1C53-8C21-7FB45E07DB91}"/>
              </a:ext>
            </a:extLst>
          </p:cNvPr>
          <p:cNvSpPr txBox="1"/>
          <p:nvPr/>
        </p:nvSpPr>
        <p:spPr>
          <a:xfrm>
            <a:off x="4211960" y="3891001"/>
            <a:ext cx="38164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实验设置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预训练数据集</a:t>
            </a:r>
            <a:r>
              <a:rPr lang="en-US" altLang="zh-CN" dirty="0"/>
              <a:t>:O365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Backbone: </a:t>
            </a:r>
            <a:r>
              <a:rPr lang="en-US" altLang="zh-CN" dirty="0" err="1"/>
              <a:t>Swin</a:t>
            </a:r>
            <a:r>
              <a:rPr lang="en-US" altLang="zh-CN" dirty="0"/>
              <a:t>-T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去除不同的模块作为变体</a:t>
            </a:r>
            <a:endParaRPr lang="en-US" altLang="zh-CN" dirty="0"/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所有模块的设计均有效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编码器特征融合最为重要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1F598E-C113-978C-B043-AD50022C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897282"/>
            <a:ext cx="5423290" cy="22363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6EB4C9-4BB9-FD94-AD18-8D492283E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992856"/>
            <a:ext cx="3888432" cy="517834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2E7D754-9BE1-5299-C53B-4995A2A27F7E}"/>
              </a:ext>
            </a:extLst>
          </p:cNvPr>
          <p:cNvSpPr/>
          <p:nvPr/>
        </p:nvSpPr>
        <p:spPr>
          <a:xfrm>
            <a:off x="4067944" y="1844824"/>
            <a:ext cx="4968552" cy="130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480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24"/>
            <a:ext cx="9144000" cy="863601"/>
            <a:chOff x="0" y="-26988"/>
            <a:chExt cx="9144000" cy="863601"/>
          </a:xfrm>
        </p:grpSpPr>
        <p:sp>
          <p:nvSpPr>
            <p:cNvPr id="27" name="标题 3"/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19"/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0"/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30"/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14937CEF-4005-47F8-97B8-AD8D8433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300" y="142874"/>
              <a:ext cx="8342188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实验 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· Referring</a:t>
              </a: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目标检测任务</a:t>
              </a:r>
              <a:endParaRPr lang="en-US" altLang="zh-CN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FF52BE0-B334-1C53-8C21-7FB45E07DB91}"/>
              </a:ext>
            </a:extLst>
          </p:cNvPr>
          <p:cNvSpPr txBox="1"/>
          <p:nvPr/>
        </p:nvSpPr>
        <p:spPr>
          <a:xfrm>
            <a:off x="1146" y="863577"/>
            <a:ext cx="9142854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目标检测任务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Referring</a:t>
            </a:r>
            <a:r>
              <a:rPr lang="zh-CN" altLang="en-US" dirty="0"/>
              <a:t>目标检测也称</a:t>
            </a:r>
            <a:r>
              <a:rPr lang="en-US" altLang="zh-CN" dirty="0"/>
              <a:t>Referring Expression Comprehension(REC)</a:t>
            </a:r>
            <a:r>
              <a:rPr lang="zh-CN" altLang="en-US" dirty="0"/>
              <a:t>，每个语言描述（这里是</a:t>
            </a:r>
            <a:r>
              <a:rPr lang="en-US" altLang="zh-CN" dirty="0"/>
              <a:t>expression</a:t>
            </a:r>
            <a:r>
              <a:rPr lang="zh-CN" altLang="en-US" dirty="0"/>
              <a:t>）只指示一个物体，每句话即使有上下文物体，也只对应一个指示物体的</a:t>
            </a:r>
            <a:r>
              <a:rPr lang="en-US" altLang="zh-CN" dirty="0"/>
              <a:t>box</a:t>
            </a:r>
            <a:r>
              <a:rPr lang="zh-CN" altLang="en-US" dirty="0"/>
              <a:t>标注。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GroundingDINO</a:t>
            </a:r>
            <a:r>
              <a:rPr lang="zh-CN" altLang="en-US" dirty="0"/>
              <a:t>优于</a:t>
            </a:r>
            <a:r>
              <a:rPr lang="en-US" altLang="zh-CN" dirty="0"/>
              <a:t>GLIP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GroundingDINO</a:t>
            </a:r>
            <a:r>
              <a:rPr lang="zh-CN" altLang="en-US" dirty="0"/>
              <a:t>使用</a:t>
            </a:r>
            <a:r>
              <a:rPr lang="en-US" altLang="zh-CN" dirty="0" err="1"/>
              <a:t>RefC</a:t>
            </a:r>
            <a:r>
              <a:rPr lang="zh-CN" altLang="en-US" dirty="0"/>
              <a:t>数据集参与训练能获得很大的性能提升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63F4EC-6BBC-5DE0-D806-FDE870D30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3" y="2852936"/>
            <a:ext cx="7868982" cy="332773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9872FE0-DC5B-3133-4519-B0CC9542F4E3}"/>
              </a:ext>
            </a:extLst>
          </p:cNvPr>
          <p:cNvSpPr/>
          <p:nvPr/>
        </p:nvSpPr>
        <p:spPr>
          <a:xfrm>
            <a:off x="1115616" y="4653136"/>
            <a:ext cx="6768752" cy="130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CDB4DD-D75D-7B5D-C807-057536624F4C}"/>
              </a:ext>
            </a:extLst>
          </p:cNvPr>
          <p:cNvSpPr/>
          <p:nvPr/>
        </p:nvSpPr>
        <p:spPr>
          <a:xfrm>
            <a:off x="1115616" y="4365104"/>
            <a:ext cx="6768752" cy="130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1F92EB0-6CD9-DAB9-B1FF-4EC98775DA3A}"/>
              </a:ext>
            </a:extLst>
          </p:cNvPr>
          <p:cNvSpPr/>
          <p:nvPr/>
        </p:nvSpPr>
        <p:spPr>
          <a:xfrm>
            <a:off x="1115616" y="5125505"/>
            <a:ext cx="6768752" cy="130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23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24"/>
            <a:ext cx="9144000" cy="863601"/>
            <a:chOff x="0" y="-26988"/>
            <a:chExt cx="9144000" cy="863601"/>
          </a:xfrm>
        </p:grpSpPr>
        <p:sp>
          <p:nvSpPr>
            <p:cNvPr id="27" name="标题 3"/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19"/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0"/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30"/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14937CEF-4005-47F8-97B8-AD8D8433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300" y="142874"/>
              <a:ext cx="8342188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内容</a:t>
              </a:r>
            </a:p>
          </p:txBody>
        </p:sp>
      </p:grpSp>
      <p:grpSp>
        <p:nvGrpSpPr>
          <p:cNvPr id="12" name="Group 51">
            <a:extLst>
              <a:ext uri="{FF2B5EF4-FFF2-40B4-BE49-F238E27FC236}">
                <a16:creationId xmlns:a16="http://schemas.microsoft.com/office/drawing/2014/main" id="{927DE61B-FD11-413D-AC04-BC4A95CE6F3F}"/>
              </a:ext>
            </a:extLst>
          </p:cNvPr>
          <p:cNvGrpSpPr>
            <a:grpSpLocks/>
          </p:cNvGrpSpPr>
          <p:nvPr/>
        </p:nvGrpSpPr>
        <p:grpSpPr bwMode="auto">
          <a:xfrm>
            <a:off x="2051720" y="1466975"/>
            <a:ext cx="4672012" cy="792162"/>
            <a:chOff x="1329" y="1795"/>
            <a:chExt cx="2943" cy="499"/>
          </a:xfrm>
          <a:solidFill>
            <a:srgbClr val="02409A"/>
          </a:solidFill>
        </p:grpSpPr>
        <p:sp>
          <p:nvSpPr>
            <p:cNvPr id="13" name="AutoShape 52">
              <a:extLst>
                <a:ext uri="{FF2B5EF4-FFF2-40B4-BE49-F238E27FC236}">
                  <a16:creationId xmlns:a16="http://schemas.microsoft.com/office/drawing/2014/main" id="{CA84D3AA-63DB-41E5-B841-A77BEB5194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背景</a:t>
              </a:r>
              <a:endParaRPr kumimoji="0" lang="en-US" altLang="zh-CN" sz="2800" b="1" dirty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14" name="AutoShape 53">
              <a:extLst>
                <a:ext uri="{FF2B5EF4-FFF2-40B4-BE49-F238E27FC236}">
                  <a16:creationId xmlns:a16="http://schemas.microsoft.com/office/drawing/2014/main" id="{177DFD60-3BD5-4303-B6E9-41D881AE701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400" b="1" kern="0" dirty="0">
                  <a:solidFill>
                    <a:srgbClr val="F2F2F2"/>
                  </a:solidFill>
                  <a:latin typeface="微软雅黑"/>
                  <a:ea typeface="微软雅黑"/>
                  <a:cs typeface="微软雅黑"/>
                </a:rPr>
                <a:t>1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15" name="Group 51">
            <a:extLst>
              <a:ext uri="{FF2B5EF4-FFF2-40B4-BE49-F238E27FC236}">
                <a16:creationId xmlns:a16="http://schemas.microsoft.com/office/drawing/2014/main" id="{740141BC-695B-43C7-BE50-BD46EB3CF736}"/>
              </a:ext>
            </a:extLst>
          </p:cNvPr>
          <p:cNvGrpSpPr>
            <a:grpSpLocks/>
          </p:cNvGrpSpPr>
          <p:nvPr/>
        </p:nvGrpSpPr>
        <p:grpSpPr bwMode="auto">
          <a:xfrm>
            <a:off x="2051720" y="2389759"/>
            <a:ext cx="4672013" cy="792162"/>
            <a:chOff x="1329" y="1795"/>
            <a:chExt cx="2943" cy="499"/>
          </a:xfrm>
          <a:solidFill>
            <a:srgbClr val="02409A"/>
          </a:solidFill>
        </p:grpSpPr>
        <p:sp>
          <p:nvSpPr>
            <p:cNvPr id="16" name="AutoShape 52">
              <a:extLst>
                <a:ext uri="{FF2B5EF4-FFF2-40B4-BE49-F238E27FC236}">
                  <a16:creationId xmlns:a16="http://schemas.microsoft.com/office/drawing/2014/main" id="{48A11B25-C235-4E00-ACE7-54284F18433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方法</a:t>
              </a:r>
              <a:endPara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AutoShape 53">
              <a:extLst>
                <a:ext uri="{FF2B5EF4-FFF2-40B4-BE49-F238E27FC236}">
                  <a16:creationId xmlns:a16="http://schemas.microsoft.com/office/drawing/2014/main" id="{DA01C044-107C-463F-B65B-6055A41F85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kern="0" dirty="0">
                  <a:solidFill>
                    <a:srgbClr val="F2F2F2"/>
                  </a:solidFill>
                  <a:latin typeface="微软雅黑"/>
                  <a:ea typeface="微软雅黑"/>
                  <a:cs typeface="微软雅黑"/>
                </a:rPr>
                <a:t>2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19" name="Group 51">
            <a:extLst>
              <a:ext uri="{FF2B5EF4-FFF2-40B4-BE49-F238E27FC236}">
                <a16:creationId xmlns:a16="http://schemas.microsoft.com/office/drawing/2014/main" id="{9126EDB0-D84F-4590-B9B3-D1547B5348D7}"/>
              </a:ext>
            </a:extLst>
          </p:cNvPr>
          <p:cNvGrpSpPr>
            <a:grpSpLocks/>
          </p:cNvGrpSpPr>
          <p:nvPr/>
        </p:nvGrpSpPr>
        <p:grpSpPr bwMode="auto">
          <a:xfrm>
            <a:off x="2051720" y="3415680"/>
            <a:ext cx="4672012" cy="792163"/>
            <a:chOff x="1329" y="1795"/>
            <a:chExt cx="2943" cy="499"/>
          </a:xfrm>
          <a:solidFill>
            <a:srgbClr val="02409A"/>
          </a:solidFill>
        </p:grpSpPr>
        <p:sp>
          <p:nvSpPr>
            <p:cNvPr id="20" name="AutoShape 52">
              <a:extLst>
                <a:ext uri="{FF2B5EF4-FFF2-40B4-BE49-F238E27FC236}">
                  <a16:creationId xmlns:a16="http://schemas.microsoft.com/office/drawing/2014/main" id="{C12F7903-EBA6-4A3F-97B4-9C2EE2C23F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实验</a:t>
              </a:r>
              <a:endPara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AutoShape 53">
              <a:extLst>
                <a:ext uri="{FF2B5EF4-FFF2-40B4-BE49-F238E27FC236}">
                  <a16:creationId xmlns:a16="http://schemas.microsoft.com/office/drawing/2014/main" id="{F11DDC59-FB99-4B59-8F7E-358E5E2778C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kern="0" dirty="0">
                  <a:solidFill>
                    <a:srgbClr val="F2F2F2"/>
                  </a:solidFill>
                  <a:latin typeface="微软雅黑"/>
                  <a:ea typeface="微软雅黑"/>
                  <a:cs typeface="微软雅黑"/>
                </a:rPr>
                <a:t>3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2" name="Group 51">
            <a:extLst>
              <a:ext uri="{FF2B5EF4-FFF2-40B4-BE49-F238E27FC236}">
                <a16:creationId xmlns:a16="http://schemas.microsoft.com/office/drawing/2014/main" id="{9947638C-12FA-A00C-D5F6-DF097DE90719}"/>
              </a:ext>
            </a:extLst>
          </p:cNvPr>
          <p:cNvGrpSpPr>
            <a:grpSpLocks/>
          </p:cNvGrpSpPr>
          <p:nvPr/>
        </p:nvGrpSpPr>
        <p:grpSpPr bwMode="auto">
          <a:xfrm>
            <a:off x="2051719" y="4507286"/>
            <a:ext cx="4672013" cy="792162"/>
            <a:chOff x="1329" y="1795"/>
            <a:chExt cx="2943" cy="499"/>
          </a:xfrm>
          <a:solidFill>
            <a:srgbClr val="02409A"/>
          </a:solidFill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119028D8-477E-B3CD-E773-4E4868511F4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总结</a:t>
              </a:r>
              <a:endPara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AutoShape 53">
              <a:extLst>
                <a:ext uri="{FF2B5EF4-FFF2-40B4-BE49-F238E27FC236}">
                  <a16:creationId xmlns:a16="http://schemas.microsoft.com/office/drawing/2014/main" id="{DAF810AC-0CB4-22C9-69C6-E224580239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400" b="1" kern="0" dirty="0">
                  <a:solidFill>
                    <a:srgbClr val="F2F2F2"/>
                  </a:solidFill>
                  <a:latin typeface="微软雅黑"/>
                  <a:ea typeface="微软雅黑"/>
                  <a:cs typeface="微软雅黑"/>
                </a:rPr>
                <a:t>4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300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24"/>
            <a:ext cx="9144000" cy="863601"/>
            <a:chOff x="0" y="-26988"/>
            <a:chExt cx="9144000" cy="863601"/>
          </a:xfrm>
        </p:grpSpPr>
        <p:sp>
          <p:nvSpPr>
            <p:cNvPr id="27" name="标题 3"/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19"/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0"/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30"/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14937CEF-4005-47F8-97B8-AD8D8433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300" y="142874"/>
              <a:ext cx="8342188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实验 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· </a:t>
              </a: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使用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DINO</a:t>
              </a: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迁移权重</a:t>
              </a:r>
              <a:endParaRPr lang="en-US" altLang="zh-CN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FF52BE0-B334-1C53-8C21-7FB45E07DB91}"/>
              </a:ext>
            </a:extLst>
          </p:cNvPr>
          <p:cNvSpPr txBox="1"/>
          <p:nvPr/>
        </p:nvSpPr>
        <p:spPr>
          <a:xfrm>
            <a:off x="1043608" y="1120676"/>
            <a:ext cx="75608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迁移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DINO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权重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冻结</a:t>
            </a:r>
            <a:r>
              <a:rPr lang="en-US" altLang="zh-CN" dirty="0"/>
              <a:t>Grounding DINO</a:t>
            </a:r>
            <a:r>
              <a:rPr lang="zh-CN" altLang="en-US" dirty="0"/>
              <a:t>和</a:t>
            </a:r>
            <a:r>
              <a:rPr lang="en-US" altLang="zh-CN" dirty="0"/>
              <a:t>DINO</a:t>
            </a:r>
            <a:r>
              <a:rPr lang="zh-CN" altLang="en-US" dirty="0"/>
              <a:t>共有的模块的权重，仅微调其他部分</a:t>
            </a:r>
            <a:r>
              <a:rPr lang="en-US" altLang="zh-CN" dirty="0"/>
              <a:t>(</a:t>
            </a:r>
            <a:r>
              <a:rPr lang="zh-CN" altLang="en-US" dirty="0"/>
              <a:t>文本和融合模块</a:t>
            </a:r>
            <a:r>
              <a:rPr lang="en-US" altLang="zh-CN" dirty="0"/>
              <a:t>)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LVIS</a:t>
            </a:r>
            <a:r>
              <a:rPr lang="zh-CN" altLang="en-US" dirty="0"/>
              <a:t>数据集上迁移</a:t>
            </a:r>
            <a:r>
              <a:rPr lang="en-US" altLang="zh-CN" dirty="0"/>
              <a:t>DINO</a:t>
            </a:r>
            <a:r>
              <a:rPr lang="zh-CN" altLang="en-US" dirty="0"/>
              <a:t>权重比从头训练</a:t>
            </a:r>
            <a:r>
              <a:rPr lang="en-US" altLang="zh-CN" dirty="0"/>
              <a:t>Grounding DINO</a:t>
            </a:r>
            <a:r>
              <a:rPr lang="zh-CN" altLang="en-US" dirty="0"/>
              <a:t>效果更好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DINO</a:t>
            </a:r>
            <a:r>
              <a:rPr lang="zh-CN" altLang="en-US" dirty="0"/>
              <a:t>权重收敛更快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7C3540-C11D-4AC0-9CDD-B64AC02EF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3" y="3284984"/>
            <a:ext cx="3777442" cy="2857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987606-98CC-97BE-46E8-B260F1C7C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971" y="3861048"/>
            <a:ext cx="4856029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53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24"/>
            <a:ext cx="9144000" cy="863601"/>
            <a:chOff x="0" y="-26988"/>
            <a:chExt cx="9144000" cy="863601"/>
          </a:xfrm>
        </p:grpSpPr>
        <p:sp>
          <p:nvSpPr>
            <p:cNvPr id="27" name="标题 3"/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19"/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0"/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30"/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14937CEF-4005-47F8-97B8-AD8D8433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300" y="142874"/>
              <a:ext cx="8342188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内容</a:t>
              </a:r>
            </a:p>
          </p:txBody>
        </p:sp>
      </p:grpSp>
      <p:grpSp>
        <p:nvGrpSpPr>
          <p:cNvPr id="12" name="Group 51">
            <a:extLst>
              <a:ext uri="{FF2B5EF4-FFF2-40B4-BE49-F238E27FC236}">
                <a16:creationId xmlns:a16="http://schemas.microsoft.com/office/drawing/2014/main" id="{927DE61B-FD11-413D-AC04-BC4A95CE6F3F}"/>
              </a:ext>
            </a:extLst>
          </p:cNvPr>
          <p:cNvGrpSpPr>
            <a:grpSpLocks/>
          </p:cNvGrpSpPr>
          <p:nvPr/>
        </p:nvGrpSpPr>
        <p:grpSpPr bwMode="auto">
          <a:xfrm>
            <a:off x="2051720" y="1466975"/>
            <a:ext cx="4672012" cy="792162"/>
            <a:chOff x="1329" y="1795"/>
            <a:chExt cx="2943" cy="499"/>
          </a:xfrm>
          <a:solidFill>
            <a:srgbClr val="02409A"/>
          </a:solidFill>
        </p:grpSpPr>
        <p:sp>
          <p:nvSpPr>
            <p:cNvPr id="13" name="AutoShape 52">
              <a:extLst>
                <a:ext uri="{FF2B5EF4-FFF2-40B4-BE49-F238E27FC236}">
                  <a16:creationId xmlns:a16="http://schemas.microsoft.com/office/drawing/2014/main" id="{CA84D3AA-63DB-41E5-B841-A77BEB5194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solidFill>
              <a:srgbClr val="02409A"/>
            </a:solidFill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背景</a:t>
              </a:r>
              <a:endParaRPr kumimoji="0" lang="en-US" altLang="zh-CN" sz="2800" b="1" dirty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14" name="AutoShape 53">
              <a:extLst>
                <a:ext uri="{FF2B5EF4-FFF2-40B4-BE49-F238E27FC236}">
                  <a16:creationId xmlns:a16="http://schemas.microsoft.com/office/drawing/2014/main" id="{177DFD60-3BD5-4303-B6E9-41D881AE701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solidFill>
              <a:srgbClr val="02409A"/>
            </a:solidFill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400" b="1" kern="0" dirty="0">
                  <a:solidFill>
                    <a:srgbClr val="F2F2F2"/>
                  </a:solidFill>
                  <a:latin typeface="微软雅黑"/>
                  <a:ea typeface="微软雅黑"/>
                  <a:cs typeface="微软雅黑"/>
                </a:rPr>
                <a:t>1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15" name="Group 51">
            <a:extLst>
              <a:ext uri="{FF2B5EF4-FFF2-40B4-BE49-F238E27FC236}">
                <a16:creationId xmlns:a16="http://schemas.microsoft.com/office/drawing/2014/main" id="{740141BC-695B-43C7-BE50-BD46EB3CF736}"/>
              </a:ext>
            </a:extLst>
          </p:cNvPr>
          <p:cNvGrpSpPr>
            <a:grpSpLocks/>
          </p:cNvGrpSpPr>
          <p:nvPr/>
        </p:nvGrpSpPr>
        <p:grpSpPr bwMode="auto">
          <a:xfrm>
            <a:off x="2051720" y="2389759"/>
            <a:ext cx="4672013" cy="792162"/>
            <a:chOff x="1329" y="1795"/>
            <a:chExt cx="2943" cy="499"/>
          </a:xfrm>
          <a:solidFill>
            <a:srgbClr val="02409A"/>
          </a:solidFill>
        </p:grpSpPr>
        <p:sp>
          <p:nvSpPr>
            <p:cNvPr id="16" name="AutoShape 52">
              <a:extLst>
                <a:ext uri="{FF2B5EF4-FFF2-40B4-BE49-F238E27FC236}">
                  <a16:creationId xmlns:a16="http://schemas.microsoft.com/office/drawing/2014/main" id="{48A11B25-C235-4E00-ACE7-54284F18433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方法</a:t>
              </a:r>
              <a:endPara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AutoShape 53">
              <a:extLst>
                <a:ext uri="{FF2B5EF4-FFF2-40B4-BE49-F238E27FC236}">
                  <a16:creationId xmlns:a16="http://schemas.microsoft.com/office/drawing/2014/main" id="{DA01C044-107C-463F-B65B-6055A41F85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kern="0" dirty="0">
                  <a:solidFill>
                    <a:srgbClr val="F2F2F2"/>
                  </a:solidFill>
                  <a:latin typeface="微软雅黑"/>
                  <a:ea typeface="微软雅黑"/>
                  <a:cs typeface="微软雅黑"/>
                </a:rPr>
                <a:t>2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19" name="Group 51">
            <a:extLst>
              <a:ext uri="{FF2B5EF4-FFF2-40B4-BE49-F238E27FC236}">
                <a16:creationId xmlns:a16="http://schemas.microsoft.com/office/drawing/2014/main" id="{9126EDB0-D84F-4590-B9B3-D1547B5348D7}"/>
              </a:ext>
            </a:extLst>
          </p:cNvPr>
          <p:cNvGrpSpPr>
            <a:grpSpLocks/>
          </p:cNvGrpSpPr>
          <p:nvPr/>
        </p:nvGrpSpPr>
        <p:grpSpPr bwMode="auto">
          <a:xfrm>
            <a:off x="2051720" y="3415680"/>
            <a:ext cx="4672012" cy="792163"/>
            <a:chOff x="1329" y="1795"/>
            <a:chExt cx="2943" cy="499"/>
          </a:xfrm>
          <a:solidFill>
            <a:srgbClr val="02409A"/>
          </a:solidFill>
        </p:grpSpPr>
        <p:sp>
          <p:nvSpPr>
            <p:cNvPr id="20" name="AutoShape 52">
              <a:extLst>
                <a:ext uri="{FF2B5EF4-FFF2-40B4-BE49-F238E27FC236}">
                  <a16:creationId xmlns:a16="http://schemas.microsoft.com/office/drawing/2014/main" id="{C12F7903-EBA6-4A3F-97B4-9C2EE2C23F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实验</a:t>
              </a:r>
              <a:endPara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AutoShape 53">
              <a:extLst>
                <a:ext uri="{FF2B5EF4-FFF2-40B4-BE49-F238E27FC236}">
                  <a16:creationId xmlns:a16="http://schemas.microsoft.com/office/drawing/2014/main" id="{F11DDC59-FB99-4B59-8F7E-358E5E2778C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kern="0" dirty="0">
                  <a:solidFill>
                    <a:srgbClr val="F2F2F2"/>
                  </a:solidFill>
                  <a:latin typeface="微软雅黑"/>
                  <a:ea typeface="微软雅黑"/>
                  <a:cs typeface="微软雅黑"/>
                </a:rPr>
                <a:t>3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2" name="Group 51">
            <a:extLst>
              <a:ext uri="{FF2B5EF4-FFF2-40B4-BE49-F238E27FC236}">
                <a16:creationId xmlns:a16="http://schemas.microsoft.com/office/drawing/2014/main" id="{9947638C-12FA-A00C-D5F6-DF097DE90719}"/>
              </a:ext>
            </a:extLst>
          </p:cNvPr>
          <p:cNvGrpSpPr>
            <a:grpSpLocks/>
          </p:cNvGrpSpPr>
          <p:nvPr/>
        </p:nvGrpSpPr>
        <p:grpSpPr bwMode="auto">
          <a:xfrm>
            <a:off x="2051719" y="4507286"/>
            <a:ext cx="4672013" cy="792162"/>
            <a:chOff x="1329" y="1795"/>
            <a:chExt cx="2943" cy="499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119028D8-477E-B3CD-E773-4E4868511F4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总结</a:t>
              </a:r>
              <a:endPara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AutoShape 53">
              <a:extLst>
                <a:ext uri="{FF2B5EF4-FFF2-40B4-BE49-F238E27FC236}">
                  <a16:creationId xmlns:a16="http://schemas.microsoft.com/office/drawing/2014/main" id="{DAF810AC-0CB4-22C9-69C6-E224580239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400" b="1" kern="0" dirty="0">
                  <a:solidFill>
                    <a:srgbClr val="F2F2F2"/>
                  </a:solidFill>
                  <a:latin typeface="微软雅黑"/>
                  <a:ea typeface="微软雅黑"/>
                  <a:cs typeface="微软雅黑"/>
                </a:rPr>
                <a:t>4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869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24"/>
            <a:ext cx="9144000" cy="863601"/>
            <a:chOff x="0" y="-26988"/>
            <a:chExt cx="9144000" cy="863601"/>
          </a:xfrm>
        </p:grpSpPr>
        <p:sp>
          <p:nvSpPr>
            <p:cNvPr id="27" name="标题 3"/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19"/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0"/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30"/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14937CEF-4005-47F8-97B8-AD8D8433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300" y="142874"/>
              <a:ext cx="8342188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总结</a:t>
              </a:r>
              <a:endParaRPr lang="en-US" altLang="zh-CN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08021F3-4AFD-45D9-9F33-C4F8AD227D0F}"/>
              </a:ext>
            </a:extLst>
          </p:cNvPr>
          <p:cNvSpPr txBox="1"/>
          <p:nvPr/>
        </p:nvSpPr>
        <p:spPr>
          <a:xfrm>
            <a:off x="399437" y="1340768"/>
            <a:ext cx="8637060" cy="20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文章贡献：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通过视觉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语言模态融合将封闭集合目标检测器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DINO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扩展为开放集合目标检测器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首次提出使用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数据集评估开放集合目标检测器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Grounding DINO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COCO, LVIS,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ODinW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RefCOCO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/+/g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数据集上取得了不错的效果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662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0" y="2277691"/>
            <a:ext cx="9144000" cy="1943844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464783"/>
            <a:ext cx="914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感谢各位老师和同学！</a:t>
            </a:r>
          </a:p>
          <a:p>
            <a:pPr algn="ctr">
              <a:defRPr/>
            </a:pPr>
            <a:r>
              <a:rPr lang="zh-CN" altLang="en-US" sz="4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请大家提出宝贵意见！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06" y="355983"/>
            <a:ext cx="23034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102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0"/>
            <a:ext cx="9144000" cy="863601"/>
            <a:chOff x="0" y="-26988"/>
            <a:chExt cx="9144000" cy="863601"/>
          </a:xfrm>
        </p:grpSpPr>
        <p:sp>
          <p:nvSpPr>
            <p:cNvPr id="27" name="标题 3"/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19"/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0"/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30"/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14937CEF-4005-47F8-97B8-AD8D8433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300" y="142874"/>
              <a:ext cx="8342188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背景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 · Open-Set Object Detection(</a:t>
              </a: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任务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)</a:t>
              </a:r>
              <a:endPara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5E9A1FD-303C-103E-9823-31B42B0BF027}"/>
              </a:ext>
            </a:extLst>
          </p:cNvPr>
          <p:cNvSpPr txBox="1"/>
          <p:nvPr/>
        </p:nvSpPr>
        <p:spPr>
          <a:xfrm>
            <a:off x="179512" y="753193"/>
            <a:ext cx="8708204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Open-Set Object Detection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：根据文字输入去检测任意类别的目标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828560-907A-E844-BEAB-3B4ACEC56DF9}"/>
              </a:ext>
            </a:extLst>
          </p:cNvPr>
          <p:cNvSpPr txBox="1"/>
          <p:nvPr/>
        </p:nvSpPr>
        <p:spPr>
          <a:xfrm>
            <a:off x="449263" y="1242060"/>
            <a:ext cx="38061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TEXT_PROMPT =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"chair, dog, table, shoe, light bulb, coffee, hat, glasses, car, tail, umbrella"</a:t>
            </a:r>
            <a:endParaRPr lang="en-US" altLang="zh-C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02B1DB-B1E6-148A-7511-47E349FD8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04" y="2358150"/>
            <a:ext cx="2520280" cy="35783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8E4E4E4-FABA-1DB5-A96D-53441F97673F}"/>
              </a:ext>
            </a:extLst>
          </p:cNvPr>
          <p:cNvSpPr txBox="1"/>
          <p:nvPr/>
        </p:nvSpPr>
        <p:spPr>
          <a:xfrm>
            <a:off x="5129783" y="17579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TEXT_PROMPT =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"chair"</a:t>
            </a:r>
            <a:endParaRPr lang="en-US" altLang="zh-C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3D2C80-577D-8EED-38B0-85B8BC061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799" y="2349084"/>
            <a:ext cx="2497286" cy="35593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4C7CC7B-DFF0-5505-43B5-15E6F200656F}"/>
              </a:ext>
            </a:extLst>
          </p:cNvPr>
          <p:cNvSpPr txBox="1"/>
          <p:nvPr/>
        </p:nvSpPr>
        <p:spPr>
          <a:xfrm>
            <a:off x="472052" y="5908434"/>
            <a:ext cx="7916371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意义：使通用目标检测成为可能，检测任意类别的集合，使模型具有在不同数据集间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zero-shot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迁移的能力</a:t>
            </a:r>
          </a:p>
        </p:txBody>
      </p:sp>
    </p:spTree>
    <p:extLst>
      <p:ext uri="{BB962C8B-B14F-4D97-AF65-F5344CB8AC3E}">
        <p14:creationId xmlns:p14="http://schemas.microsoft.com/office/powerpoint/2010/main" val="3772050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24"/>
            <a:ext cx="9144000" cy="863601"/>
            <a:chOff x="0" y="-26988"/>
            <a:chExt cx="9144000" cy="863601"/>
          </a:xfrm>
        </p:grpSpPr>
        <p:sp>
          <p:nvSpPr>
            <p:cNvPr id="27" name="标题 3"/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19"/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0"/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30"/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14937CEF-4005-47F8-97B8-AD8D8433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300" y="142874"/>
              <a:ext cx="8342188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背景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 · Grounded Pre-Training(</a:t>
              </a: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辅助任务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)</a:t>
              </a:r>
              <a:endPara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5E9A1FD-303C-103E-9823-31B42B0BF027}"/>
              </a:ext>
            </a:extLst>
          </p:cNvPr>
          <p:cNvSpPr txBox="1"/>
          <p:nvPr/>
        </p:nvSpPr>
        <p:spPr>
          <a:xfrm>
            <a:off x="212305" y="1012801"/>
            <a:ext cx="8719390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Grounded Pre-Training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：使用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phrase grounding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任务做预训练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Phrase grounding: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根据短语定位并分类目标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0D8BF9-1E28-385F-FE37-7477CCC95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2420888"/>
            <a:ext cx="3586937" cy="278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73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24"/>
            <a:ext cx="9144000" cy="863601"/>
            <a:chOff x="0" y="-26988"/>
            <a:chExt cx="9144000" cy="863601"/>
          </a:xfrm>
        </p:grpSpPr>
        <p:sp>
          <p:nvSpPr>
            <p:cNvPr id="27" name="标题 3"/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19"/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0"/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30"/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14937CEF-4005-47F8-97B8-AD8D8433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300" y="142874"/>
              <a:ext cx="8342188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背景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 · DINO(baseline)</a:t>
              </a:r>
              <a:endPara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5E9A1FD-303C-103E-9823-31B42B0BF027}"/>
              </a:ext>
            </a:extLst>
          </p:cNvPr>
          <p:cNvSpPr txBox="1"/>
          <p:nvPr/>
        </p:nvSpPr>
        <p:spPr>
          <a:xfrm>
            <a:off x="212305" y="1012801"/>
            <a:ext cx="871939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DINO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Close-Set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目标检测器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AC5E577-EBFB-4A99-B5B3-1A4C55E5D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8" y="1620933"/>
            <a:ext cx="7872875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56A0A525-F5C0-437A-4829-74AC0D0C48AC}"/>
              </a:ext>
            </a:extLst>
          </p:cNvPr>
          <p:cNvSpPr/>
          <p:nvPr/>
        </p:nvSpPr>
        <p:spPr>
          <a:xfrm>
            <a:off x="755576" y="1700808"/>
            <a:ext cx="4649370" cy="2606829"/>
          </a:xfrm>
          <a:custGeom>
            <a:avLst/>
            <a:gdLst>
              <a:gd name="connsiteX0" fmla="*/ 2994814 w 2994814"/>
              <a:gd name="connsiteY0" fmla="*/ 650512 h 1632418"/>
              <a:gd name="connsiteX1" fmla="*/ 1742883 w 2994814"/>
              <a:gd name="connsiteY1" fmla="*/ 650512 h 1632418"/>
              <a:gd name="connsiteX2" fmla="*/ 1736747 w 2994814"/>
              <a:gd name="connsiteY2" fmla="*/ 0 h 1632418"/>
              <a:gd name="connsiteX3" fmla="*/ 0 w 2994814"/>
              <a:gd name="connsiteY3" fmla="*/ 12273 h 1632418"/>
              <a:gd name="connsiteX4" fmla="*/ 12274 w 2994814"/>
              <a:gd name="connsiteY4" fmla="*/ 1632418 h 1632418"/>
              <a:gd name="connsiteX5" fmla="*/ 2994814 w 2994814"/>
              <a:gd name="connsiteY5" fmla="*/ 1620145 h 1632418"/>
              <a:gd name="connsiteX6" fmla="*/ 2994814 w 2994814"/>
              <a:gd name="connsiteY6" fmla="*/ 650512 h 163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4814" h="1632418">
                <a:moveTo>
                  <a:pt x="2994814" y="650512"/>
                </a:moveTo>
                <a:lnTo>
                  <a:pt x="1742883" y="650512"/>
                </a:lnTo>
                <a:cubicBezTo>
                  <a:pt x="1740838" y="433675"/>
                  <a:pt x="1738792" y="216837"/>
                  <a:pt x="1736747" y="0"/>
                </a:cubicBezTo>
                <a:lnTo>
                  <a:pt x="0" y="12273"/>
                </a:lnTo>
                <a:cubicBezTo>
                  <a:pt x="4091" y="552321"/>
                  <a:pt x="8183" y="1092370"/>
                  <a:pt x="12274" y="1632418"/>
                </a:cubicBezTo>
                <a:lnTo>
                  <a:pt x="2994814" y="1620145"/>
                </a:lnTo>
                <a:lnTo>
                  <a:pt x="2994814" y="650512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01FF89-2687-9020-DB31-B14F85CD6F0D}"/>
              </a:ext>
            </a:extLst>
          </p:cNvPr>
          <p:cNvSpPr/>
          <p:nvPr/>
        </p:nvSpPr>
        <p:spPr>
          <a:xfrm>
            <a:off x="3634728" y="1700808"/>
            <a:ext cx="1745314" cy="10450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9BBB10-E854-C5C9-F501-780A605337F3}"/>
              </a:ext>
            </a:extLst>
          </p:cNvPr>
          <p:cNvSpPr/>
          <p:nvPr/>
        </p:nvSpPr>
        <p:spPr>
          <a:xfrm>
            <a:off x="6084168" y="2807274"/>
            <a:ext cx="1919845" cy="12434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22BBB1-9729-89B6-9FD9-02F2E2C6030B}"/>
              </a:ext>
            </a:extLst>
          </p:cNvPr>
          <p:cNvSpPr txBox="1"/>
          <p:nvPr/>
        </p:nvSpPr>
        <p:spPr>
          <a:xfrm>
            <a:off x="463908" y="4936125"/>
            <a:ext cx="464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1.</a:t>
            </a:r>
            <a:r>
              <a:rPr lang="zh-CN" altLang="en-US" dirty="0">
                <a:solidFill>
                  <a:srgbClr val="FF0000"/>
                </a:solidFill>
              </a:rPr>
              <a:t>图像特征</a:t>
            </a:r>
            <a:r>
              <a:rPr lang="en-US" altLang="zh-CN" dirty="0">
                <a:solidFill>
                  <a:srgbClr val="FF0000"/>
                </a:solidFill>
              </a:rPr>
              <a:t>-&gt;Transformer</a:t>
            </a:r>
            <a:r>
              <a:rPr lang="zh-CN" altLang="en-US" dirty="0">
                <a:solidFill>
                  <a:srgbClr val="FF0000"/>
                </a:solidFill>
              </a:rPr>
              <a:t>编码器</a:t>
            </a:r>
            <a:r>
              <a:rPr lang="en-US" altLang="zh-CN" dirty="0">
                <a:solidFill>
                  <a:srgbClr val="FF0000"/>
                </a:solidFill>
              </a:rPr>
              <a:t>-&gt;</a:t>
            </a:r>
            <a:r>
              <a:rPr lang="zh-CN" altLang="en-US" dirty="0">
                <a:solidFill>
                  <a:srgbClr val="FF0000"/>
                </a:solidFill>
              </a:rPr>
              <a:t>编码器特征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00C785-694F-CF86-000A-1CC4F528EBF1}"/>
              </a:ext>
            </a:extLst>
          </p:cNvPr>
          <p:cNvSpPr txBox="1"/>
          <p:nvPr/>
        </p:nvSpPr>
        <p:spPr>
          <a:xfrm>
            <a:off x="3554759" y="998139"/>
            <a:ext cx="540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2.</a:t>
            </a:r>
            <a:r>
              <a:rPr lang="zh-CN" altLang="en-US" dirty="0">
                <a:solidFill>
                  <a:srgbClr val="00B050"/>
                </a:solidFill>
              </a:rPr>
              <a:t>编码器特征</a:t>
            </a:r>
            <a:r>
              <a:rPr lang="en-US" altLang="zh-CN" dirty="0">
                <a:solidFill>
                  <a:srgbClr val="00B050"/>
                </a:solidFill>
              </a:rPr>
              <a:t>-&gt;Query</a:t>
            </a:r>
            <a:r>
              <a:rPr lang="zh-CN" altLang="en-US" dirty="0">
                <a:solidFill>
                  <a:srgbClr val="00B050"/>
                </a:solidFill>
              </a:rPr>
              <a:t>选择器</a:t>
            </a:r>
            <a:r>
              <a:rPr lang="en-US" altLang="zh-CN" dirty="0">
                <a:solidFill>
                  <a:srgbClr val="00B050"/>
                </a:solidFill>
              </a:rPr>
              <a:t>-&gt;Query(</a:t>
            </a:r>
            <a:r>
              <a:rPr lang="zh-CN" altLang="en-US" dirty="0">
                <a:solidFill>
                  <a:srgbClr val="00B050"/>
                </a:solidFill>
              </a:rPr>
              <a:t>作用上类似于传统目标检测的提议框，代表可能存在目标物体的框</a:t>
            </a:r>
            <a:r>
              <a:rPr lang="en-US" altLang="zh-CN" dirty="0">
                <a:solidFill>
                  <a:srgbClr val="00B050"/>
                </a:solidFill>
              </a:rPr>
              <a:t>)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292CB8E-847B-526C-2CF7-D76A3DB32497}"/>
              </a:ext>
            </a:extLst>
          </p:cNvPr>
          <p:cNvSpPr txBox="1"/>
          <p:nvPr/>
        </p:nvSpPr>
        <p:spPr>
          <a:xfrm>
            <a:off x="3707904" y="4329970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3.Query+</a:t>
            </a:r>
            <a:r>
              <a:rPr lang="zh-CN" altLang="en-US" dirty="0"/>
              <a:t>编码器特征</a:t>
            </a:r>
            <a:r>
              <a:rPr lang="en-US" altLang="zh-CN" dirty="0"/>
              <a:t>-&gt;Transformer</a:t>
            </a:r>
            <a:r>
              <a:rPr lang="zh-CN" altLang="en-US" dirty="0"/>
              <a:t>解码器</a:t>
            </a:r>
            <a:r>
              <a:rPr lang="en-US" altLang="zh-CN" dirty="0"/>
              <a:t>-&gt;</a:t>
            </a:r>
            <a:r>
              <a:rPr lang="zh-CN" altLang="en-US" dirty="0"/>
              <a:t>待预测特征</a:t>
            </a:r>
            <a:r>
              <a:rPr lang="en-US" altLang="zh-CN" dirty="0"/>
              <a:t>(</a:t>
            </a:r>
            <a:r>
              <a:rPr lang="zh-CN" altLang="en-US" dirty="0"/>
              <a:t>线性映射得到分类和边界框结果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58B088-E4CB-90F5-B8C9-8720BE532CEF}"/>
              </a:ext>
            </a:extLst>
          </p:cNvPr>
          <p:cNvSpPr txBox="1"/>
          <p:nvPr/>
        </p:nvSpPr>
        <p:spPr>
          <a:xfrm>
            <a:off x="451931" y="5530148"/>
            <a:ext cx="871939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Grounding DINO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DINO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基础上引入文本特征，改造为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Open-Set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目标检测器</a:t>
            </a:r>
          </a:p>
        </p:txBody>
      </p:sp>
    </p:spTree>
    <p:extLst>
      <p:ext uri="{BB962C8B-B14F-4D97-AF65-F5344CB8AC3E}">
        <p14:creationId xmlns:p14="http://schemas.microsoft.com/office/powerpoint/2010/main" val="3051419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24"/>
            <a:ext cx="9144000" cy="863601"/>
            <a:chOff x="0" y="-26988"/>
            <a:chExt cx="9144000" cy="863601"/>
          </a:xfrm>
        </p:grpSpPr>
        <p:sp>
          <p:nvSpPr>
            <p:cNvPr id="27" name="标题 3"/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19"/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0"/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30"/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14937CEF-4005-47F8-97B8-AD8D8433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300" y="142874"/>
              <a:ext cx="8342188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内容</a:t>
              </a:r>
            </a:p>
          </p:txBody>
        </p:sp>
      </p:grpSp>
      <p:grpSp>
        <p:nvGrpSpPr>
          <p:cNvPr id="12" name="Group 51">
            <a:extLst>
              <a:ext uri="{FF2B5EF4-FFF2-40B4-BE49-F238E27FC236}">
                <a16:creationId xmlns:a16="http://schemas.microsoft.com/office/drawing/2014/main" id="{927DE61B-FD11-413D-AC04-BC4A95CE6F3F}"/>
              </a:ext>
            </a:extLst>
          </p:cNvPr>
          <p:cNvGrpSpPr>
            <a:grpSpLocks/>
          </p:cNvGrpSpPr>
          <p:nvPr/>
        </p:nvGrpSpPr>
        <p:grpSpPr bwMode="auto">
          <a:xfrm>
            <a:off x="2051720" y="1466975"/>
            <a:ext cx="4672012" cy="792162"/>
            <a:chOff x="1329" y="1795"/>
            <a:chExt cx="2943" cy="499"/>
          </a:xfrm>
          <a:solidFill>
            <a:srgbClr val="02409A"/>
          </a:solidFill>
        </p:grpSpPr>
        <p:sp>
          <p:nvSpPr>
            <p:cNvPr id="13" name="AutoShape 52">
              <a:extLst>
                <a:ext uri="{FF2B5EF4-FFF2-40B4-BE49-F238E27FC236}">
                  <a16:creationId xmlns:a16="http://schemas.microsoft.com/office/drawing/2014/main" id="{CA84D3AA-63DB-41E5-B841-A77BEB5194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solidFill>
              <a:srgbClr val="02409A"/>
            </a:solidFill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背景</a:t>
              </a:r>
              <a:endParaRPr kumimoji="0" lang="en-US" altLang="zh-CN" sz="2800" b="1" dirty="0">
                <a:solidFill>
                  <a:schemeClr val="bg1">
                    <a:lumMod val="95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14" name="AutoShape 53">
              <a:extLst>
                <a:ext uri="{FF2B5EF4-FFF2-40B4-BE49-F238E27FC236}">
                  <a16:creationId xmlns:a16="http://schemas.microsoft.com/office/drawing/2014/main" id="{177DFD60-3BD5-4303-B6E9-41D881AE701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solidFill>
              <a:srgbClr val="02409A"/>
            </a:solidFill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400" b="1" kern="0" dirty="0">
                  <a:solidFill>
                    <a:srgbClr val="F2F2F2"/>
                  </a:solidFill>
                  <a:latin typeface="微软雅黑"/>
                  <a:ea typeface="微软雅黑"/>
                  <a:cs typeface="微软雅黑"/>
                </a:rPr>
                <a:t>1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15" name="Group 51">
            <a:extLst>
              <a:ext uri="{FF2B5EF4-FFF2-40B4-BE49-F238E27FC236}">
                <a16:creationId xmlns:a16="http://schemas.microsoft.com/office/drawing/2014/main" id="{740141BC-695B-43C7-BE50-BD46EB3CF736}"/>
              </a:ext>
            </a:extLst>
          </p:cNvPr>
          <p:cNvGrpSpPr>
            <a:grpSpLocks/>
          </p:cNvGrpSpPr>
          <p:nvPr/>
        </p:nvGrpSpPr>
        <p:grpSpPr bwMode="auto">
          <a:xfrm>
            <a:off x="2051720" y="2389759"/>
            <a:ext cx="4672013" cy="792162"/>
            <a:chOff x="1329" y="1795"/>
            <a:chExt cx="2943" cy="499"/>
          </a:xfrm>
          <a:solidFill>
            <a:srgbClr val="02409A"/>
          </a:solidFill>
        </p:grpSpPr>
        <p:sp>
          <p:nvSpPr>
            <p:cNvPr id="16" name="AutoShape 52">
              <a:extLst>
                <a:ext uri="{FF2B5EF4-FFF2-40B4-BE49-F238E27FC236}">
                  <a16:creationId xmlns:a16="http://schemas.microsoft.com/office/drawing/2014/main" id="{48A11B25-C235-4E00-ACE7-54284F18433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方法</a:t>
              </a:r>
              <a:endPara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AutoShape 53">
              <a:extLst>
                <a:ext uri="{FF2B5EF4-FFF2-40B4-BE49-F238E27FC236}">
                  <a16:creationId xmlns:a16="http://schemas.microsoft.com/office/drawing/2014/main" id="{DA01C044-107C-463F-B65B-6055A41F85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kern="0" dirty="0">
                  <a:solidFill>
                    <a:srgbClr val="F2F2F2"/>
                  </a:solidFill>
                  <a:latin typeface="微软雅黑"/>
                  <a:ea typeface="微软雅黑"/>
                  <a:cs typeface="微软雅黑"/>
                </a:rPr>
                <a:t>2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19" name="Group 51">
            <a:extLst>
              <a:ext uri="{FF2B5EF4-FFF2-40B4-BE49-F238E27FC236}">
                <a16:creationId xmlns:a16="http://schemas.microsoft.com/office/drawing/2014/main" id="{9126EDB0-D84F-4590-B9B3-D1547B5348D7}"/>
              </a:ext>
            </a:extLst>
          </p:cNvPr>
          <p:cNvGrpSpPr>
            <a:grpSpLocks/>
          </p:cNvGrpSpPr>
          <p:nvPr/>
        </p:nvGrpSpPr>
        <p:grpSpPr bwMode="auto">
          <a:xfrm>
            <a:off x="2051720" y="3415680"/>
            <a:ext cx="4672012" cy="792163"/>
            <a:chOff x="1329" y="1795"/>
            <a:chExt cx="2943" cy="499"/>
          </a:xfrm>
          <a:solidFill>
            <a:srgbClr val="02409A"/>
          </a:solidFill>
        </p:grpSpPr>
        <p:sp>
          <p:nvSpPr>
            <p:cNvPr id="20" name="AutoShape 52">
              <a:extLst>
                <a:ext uri="{FF2B5EF4-FFF2-40B4-BE49-F238E27FC236}">
                  <a16:creationId xmlns:a16="http://schemas.microsoft.com/office/drawing/2014/main" id="{C12F7903-EBA6-4A3F-97B4-9C2EE2C23F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实验</a:t>
              </a:r>
              <a:endPara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AutoShape 53">
              <a:extLst>
                <a:ext uri="{FF2B5EF4-FFF2-40B4-BE49-F238E27FC236}">
                  <a16:creationId xmlns:a16="http://schemas.microsoft.com/office/drawing/2014/main" id="{F11DDC59-FB99-4B59-8F7E-358E5E2778C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kern="0" dirty="0">
                  <a:solidFill>
                    <a:srgbClr val="F2F2F2"/>
                  </a:solidFill>
                  <a:latin typeface="微软雅黑"/>
                  <a:ea typeface="微软雅黑"/>
                  <a:cs typeface="微软雅黑"/>
                </a:rPr>
                <a:t>3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2" name="Group 51">
            <a:extLst>
              <a:ext uri="{FF2B5EF4-FFF2-40B4-BE49-F238E27FC236}">
                <a16:creationId xmlns:a16="http://schemas.microsoft.com/office/drawing/2014/main" id="{9947638C-12FA-A00C-D5F6-DF097DE90719}"/>
              </a:ext>
            </a:extLst>
          </p:cNvPr>
          <p:cNvGrpSpPr>
            <a:grpSpLocks/>
          </p:cNvGrpSpPr>
          <p:nvPr/>
        </p:nvGrpSpPr>
        <p:grpSpPr bwMode="auto">
          <a:xfrm>
            <a:off x="2051719" y="4507286"/>
            <a:ext cx="4672013" cy="792162"/>
            <a:chOff x="1329" y="1795"/>
            <a:chExt cx="2943" cy="499"/>
          </a:xfrm>
          <a:solidFill>
            <a:srgbClr val="02409A"/>
          </a:solidFill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119028D8-477E-B3CD-E773-4E4868511F4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40"/>
              <a:ext cx="2736" cy="409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总结</a:t>
              </a:r>
              <a:endPara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AutoShape 53">
              <a:extLst>
                <a:ext uri="{FF2B5EF4-FFF2-40B4-BE49-F238E27FC236}">
                  <a16:creationId xmlns:a16="http://schemas.microsoft.com/office/drawing/2014/main" id="{DAF810AC-0CB4-22C9-69C6-E224580239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29" y="1795"/>
              <a:ext cx="499" cy="499"/>
            </a:xfrm>
            <a:prstGeom prst="diamond">
              <a:avLst/>
            </a:prstGeom>
            <a:grpFill/>
            <a:ln>
              <a:solidFill>
                <a:srgbClr val="02409A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400" b="1" kern="0" dirty="0">
                  <a:solidFill>
                    <a:srgbClr val="F2F2F2"/>
                  </a:solidFill>
                  <a:latin typeface="微软雅黑"/>
                  <a:ea typeface="微软雅黑"/>
                  <a:cs typeface="微软雅黑"/>
                </a:rPr>
                <a:t>4</a:t>
              </a:r>
              <a:endParaRPr kumimoji="0" lang="zh-CN" altLang="en-US" sz="2400" b="1" kern="0" dirty="0">
                <a:solidFill>
                  <a:srgbClr val="F2F2F2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773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24"/>
            <a:ext cx="9144000" cy="863601"/>
            <a:chOff x="0" y="-26988"/>
            <a:chExt cx="9144000" cy="863601"/>
          </a:xfrm>
        </p:grpSpPr>
        <p:sp>
          <p:nvSpPr>
            <p:cNvPr id="27" name="标题 3"/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19"/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0"/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30"/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14937CEF-4005-47F8-97B8-AD8D8433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300" y="142874"/>
              <a:ext cx="8342188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方法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 · Overview </a:t>
              </a:r>
              <a:endPara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B26A4EE-402C-A3AF-8D73-F650F5EE8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7494"/>
            <a:ext cx="3888432" cy="517834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DD7F3C4-03F2-6D10-A727-8BBCE2E04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941" y="1268760"/>
            <a:ext cx="4930059" cy="184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8EAD26-CD85-0424-445C-A5D27C409C1D}"/>
              </a:ext>
            </a:extLst>
          </p:cNvPr>
          <p:cNvSpPr txBox="1"/>
          <p:nvPr/>
        </p:nvSpPr>
        <p:spPr>
          <a:xfrm>
            <a:off x="4236507" y="3491325"/>
            <a:ext cx="47999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联系：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Image backbone -&gt; query selection </a:t>
            </a:r>
          </a:p>
          <a:p>
            <a:pPr lvl="1"/>
            <a:r>
              <a:rPr lang="en-US" altLang="zh-CN" dirty="0"/>
              <a:t>-&gt;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区别：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引入文本编码器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将文本特征引入特征编码、</a:t>
            </a:r>
            <a:r>
              <a:rPr lang="en-US" altLang="zh-CN" dirty="0"/>
              <a:t>Query</a:t>
            </a:r>
            <a:r>
              <a:rPr lang="zh-CN" altLang="en-US" dirty="0"/>
              <a:t>选择、解码过程</a:t>
            </a:r>
            <a:r>
              <a:rPr lang="en-US" altLang="zh-CN" dirty="0"/>
              <a:t>(Feature Enhancer</a:t>
            </a:r>
            <a:r>
              <a:rPr lang="zh-CN" altLang="en-US" dirty="0"/>
              <a:t>、</a:t>
            </a:r>
            <a:r>
              <a:rPr lang="en-US" altLang="zh-CN" dirty="0"/>
              <a:t>Language-guide Query Selection</a:t>
            </a:r>
            <a:r>
              <a:rPr lang="zh-CN" altLang="en-US" dirty="0"/>
              <a:t>、</a:t>
            </a:r>
            <a:r>
              <a:rPr lang="en-US" altLang="zh-CN" dirty="0"/>
              <a:t>Cross-modality decoder)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类别预测方式</a:t>
            </a:r>
            <a:r>
              <a:rPr lang="en-US" altLang="zh-CN" dirty="0"/>
              <a:t>: </a:t>
            </a:r>
            <a:r>
              <a:rPr lang="zh-CN" altLang="en-US" dirty="0"/>
              <a:t>相似度比对</a:t>
            </a:r>
            <a:r>
              <a:rPr lang="en-US" altLang="zh-CN" dirty="0"/>
              <a:t>vs</a:t>
            </a:r>
            <a:r>
              <a:rPr lang="zh-CN" altLang="en-US" dirty="0"/>
              <a:t>全连接映射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2DA364-B249-751C-C8D8-DFCFA6AC0650}"/>
              </a:ext>
            </a:extLst>
          </p:cNvPr>
          <p:cNvSpPr txBox="1"/>
          <p:nvPr/>
        </p:nvSpPr>
        <p:spPr>
          <a:xfrm>
            <a:off x="4236506" y="2970092"/>
            <a:ext cx="335983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Grounding DINO vs DINO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A0FA36C-F6D1-A8C1-052F-E6A6BE8D403E}"/>
              </a:ext>
            </a:extLst>
          </p:cNvPr>
          <p:cNvSpPr/>
          <p:nvPr/>
        </p:nvSpPr>
        <p:spPr>
          <a:xfrm>
            <a:off x="2051720" y="4365104"/>
            <a:ext cx="1800200" cy="2084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B89B73D-4455-13A0-0A91-980BB4A4B03F}"/>
              </a:ext>
            </a:extLst>
          </p:cNvPr>
          <p:cNvSpPr/>
          <p:nvPr/>
        </p:nvSpPr>
        <p:spPr>
          <a:xfrm>
            <a:off x="4271291" y="1362395"/>
            <a:ext cx="2994814" cy="1632418"/>
          </a:xfrm>
          <a:custGeom>
            <a:avLst/>
            <a:gdLst>
              <a:gd name="connsiteX0" fmla="*/ 2994814 w 2994814"/>
              <a:gd name="connsiteY0" fmla="*/ 650512 h 1632418"/>
              <a:gd name="connsiteX1" fmla="*/ 1742883 w 2994814"/>
              <a:gd name="connsiteY1" fmla="*/ 650512 h 1632418"/>
              <a:gd name="connsiteX2" fmla="*/ 1736747 w 2994814"/>
              <a:gd name="connsiteY2" fmla="*/ 0 h 1632418"/>
              <a:gd name="connsiteX3" fmla="*/ 0 w 2994814"/>
              <a:gd name="connsiteY3" fmla="*/ 12273 h 1632418"/>
              <a:gd name="connsiteX4" fmla="*/ 12274 w 2994814"/>
              <a:gd name="connsiteY4" fmla="*/ 1632418 h 1632418"/>
              <a:gd name="connsiteX5" fmla="*/ 2994814 w 2994814"/>
              <a:gd name="connsiteY5" fmla="*/ 1620145 h 1632418"/>
              <a:gd name="connsiteX6" fmla="*/ 2994814 w 2994814"/>
              <a:gd name="connsiteY6" fmla="*/ 650512 h 163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4814" h="1632418">
                <a:moveTo>
                  <a:pt x="2994814" y="650512"/>
                </a:moveTo>
                <a:lnTo>
                  <a:pt x="1742883" y="650512"/>
                </a:lnTo>
                <a:cubicBezTo>
                  <a:pt x="1740838" y="433675"/>
                  <a:pt x="1738792" y="216837"/>
                  <a:pt x="1736747" y="0"/>
                </a:cubicBezTo>
                <a:lnTo>
                  <a:pt x="0" y="12273"/>
                </a:lnTo>
                <a:cubicBezTo>
                  <a:pt x="4091" y="552321"/>
                  <a:pt x="8183" y="1092370"/>
                  <a:pt x="12274" y="1632418"/>
                </a:cubicBezTo>
                <a:lnTo>
                  <a:pt x="2994814" y="1620145"/>
                </a:lnTo>
                <a:lnTo>
                  <a:pt x="2994814" y="650512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9196A5-7B16-D469-836F-3A2A2C5B1BB4}"/>
              </a:ext>
            </a:extLst>
          </p:cNvPr>
          <p:cNvSpPr/>
          <p:nvPr/>
        </p:nvSpPr>
        <p:spPr>
          <a:xfrm>
            <a:off x="6084168" y="1350123"/>
            <a:ext cx="1440160" cy="6544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171A60-88FB-28B9-5D1E-210173285943}"/>
              </a:ext>
            </a:extLst>
          </p:cNvPr>
          <p:cNvSpPr/>
          <p:nvPr/>
        </p:nvSpPr>
        <p:spPr>
          <a:xfrm>
            <a:off x="7380312" y="2004536"/>
            <a:ext cx="1584176" cy="77866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65B658-257F-DFA4-43D3-EE382F44024E}"/>
              </a:ext>
            </a:extLst>
          </p:cNvPr>
          <p:cNvSpPr/>
          <p:nvPr/>
        </p:nvSpPr>
        <p:spPr>
          <a:xfrm>
            <a:off x="2031248" y="2932247"/>
            <a:ext cx="1800200" cy="12289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CC4187-940E-F9C6-A60E-CBDD981367E9}"/>
              </a:ext>
            </a:extLst>
          </p:cNvPr>
          <p:cNvSpPr/>
          <p:nvPr/>
        </p:nvSpPr>
        <p:spPr>
          <a:xfrm>
            <a:off x="1888845" y="2132856"/>
            <a:ext cx="1800200" cy="11251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650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24"/>
            <a:ext cx="9144000" cy="863601"/>
            <a:chOff x="0" y="-26988"/>
            <a:chExt cx="9144000" cy="863601"/>
          </a:xfrm>
        </p:grpSpPr>
        <p:sp>
          <p:nvSpPr>
            <p:cNvPr id="27" name="标题 3"/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19"/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0"/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30"/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14937CEF-4005-47F8-97B8-AD8D8433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300" y="142874"/>
              <a:ext cx="8342188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方法 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· </a:t>
              </a: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文本特征编码方式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BAF27CE-37B2-0369-097B-9C88C9911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33439"/>
            <a:ext cx="5015115" cy="1944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437D06-7F13-AD3C-C6B2-5DE6DE6AC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893698"/>
            <a:ext cx="3888432" cy="51783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592D2B-B8F5-69C2-03DD-51A161F7AA40}"/>
              </a:ext>
            </a:extLst>
          </p:cNvPr>
          <p:cNvSpPr txBox="1"/>
          <p:nvPr/>
        </p:nvSpPr>
        <p:spPr>
          <a:xfrm>
            <a:off x="755576" y="3429000"/>
            <a:ext cx="4032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zh-CN" altLang="en-US" dirty="0"/>
              <a:t>句子级表示：将句子中的名词短语</a:t>
            </a:r>
            <a:r>
              <a:rPr lang="en-US" altLang="zh-CN" dirty="0"/>
              <a:t>(</a:t>
            </a:r>
            <a:r>
              <a:rPr lang="en-US" altLang="zh-CN" dirty="0" err="1"/>
              <a:t>e.g</a:t>
            </a:r>
            <a:r>
              <a:rPr lang="en-US" altLang="zh-CN" dirty="0"/>
              <a:t> a table)</a:t>
            </a:r>
            <a:r>
              <a:rPr lang="zh-CN" altLang="en-US" dirty="0"/>
              <a:t>编码成特征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丢失句子中的细粒度信息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AutoNum type="alphaLcPeriod"/>
            </a:pPr>
            <a:r>
              <a:rPr lang="zh-CN" altLang="en-US" dirty="0"/>
              <a:t>单词级表示：将类别名编码，所有特征进行自注意力运算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无关单词交互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AutoNum type="alphaLcPeriod"/>
            </a:pPr>
            <a:r>
              <a:rPr lang="zh-CN" altLang="en-US" dirty="0"/>
              <a:t>子句级表示：使用掩码将特征的交互限制在子句内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保留句中的细粒度信息，避免了无关单词的特征交互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405EA4-172D-4FD3-81B6-6413B245A83D}"/>
              </a:ext>
            </a:extLst>
          </p:cNvPr>
          <p:cNvSpPr txBox="1"/>
          <p:nvPr/>
        </p:nvSpPr>
        <p:spPr>
          <a:xfrm>
            <a:off x="323528" y="2970092"/>
            <a:ext cx="335983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文本特征表示方式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936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-24"/>
            <a:ext cx="9144000" cy="863601"/>
            <a:chOff x="0" y="-26988"/>
            <a:chExt cx="9144000" cy="863601"/>
          </a:xfrm>
        </p:grpSpPr>
        <p:sp>
          <p:nvSpPr>
            <p:cNvPr id="27" name="标题 3"/>
            <p:cNvSpPr txBox="1">
              <a:spLocks/>
            </p:cNvSpPr>
            <p:nvPr/>
          </p:nvSpPr>
          <p:spPr>
            <a:xfrm>
              <a:off x="0" y="-26988"/>
              <a:ext cx="9144000" cy="863601"/>
            </a:xfrm>
            <a:prstGeom prst="rect">
              <a:avLst/>
            </a:prstGeom>
            <a:solidFill>
              <a:srgbClr val="02409A"/>
            </a:solidFill>
            <a:ln>
              <a:noFill/>
            </a:ln>
            <a:effectLst/>
          </p:spPr>
          <p:txBody>
            <a:bodyPr tIns="0" bIns="0" anchor="ctr"/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19"/>
            <p:cNvCxnSpPr>
              <a:cxnSpLocks/>
            </p:cNvCxnSpPr>
            <p:nvPr/>
          </p:nvCxnSpPr>
          <p:spPr bwMode="auto">
            <a:xfrm flipH="1">
              <a:off x="449263" y="-25400"/>
              <a:ext cx="1587" cy="841375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0"/>
            <p:cNvCxnSpPr>
              <a:cxnSpLocks/>
            </p:cNvCxnSpPr>
            <p:nvPr/>
          </p:nvCxnSpPr>
          <p:spPr bwMode="auto">
            <a:xfrm flipH="1">
              <a:off x="511175" y="-26988"/>
              <a:ext cx="1588" cy="55403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30"/>
            <p:cNvCxnSpPr>
              <a:cxnSpLocks/>
            </p:cNvCxnSpPr>
            <p:nvPr/>
          </p:nvCxnSpPr>
          <p:spPr bwMode="auto">
            <a:xfrm>
              <a:off x="576263" y="-26988"/>
              <a:ext cx="0" cy="298451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14937CEF-4005-47F8-97B8-AD8D8433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300" y="142874"/>
              <a:ext cx="8342188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方法 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· </a:t>
              </a: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引入文本特征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(</a:t>
              </a: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特征增强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&amp;</a:t>
              </a:r>
              <a:r>
                <a:rPr lang="zh-CN" altLang="en-US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解码器</a:t>
              </a:r>
              <a:r>
                <a:rPr lang="en-US" altLang="zh-CN" sz="3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)</a:t>
              </a:r>
              <a:endPara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7870C42-F1A2-BCF7-44ED-F33920889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515644"/>
            <a:ext cx="7020272" cy="47637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290EE9-99FA-5ADA-6941-586762A9DB7C}"/>
              </a:ext>
            </a:extLst>
          </p:cNvPr>
          <p:cNvSpPr txBox="1"/>
          <p:nvPr/>
        </p:nvSpPr>
        <p:spPr>
          <a:xfrm>
            <a:off x="519784" y="981233"/>
            <a:ext cx="570840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 Enhancer &amp; Decoder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0227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1156</Words>
  <Application>Microsoft Office PowerPoint</Application>
  <PresentationFormat>全屏显示(4:3)</PresentationFormat>
  <Paragraphs>160</Paragraphs>
  <Slides>23</Slides>
  <Notes>22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楷体</vt:lpstr>
      <vt:lpstr>微软雅黑</vt:lpstr>
      <vt:lpstr>Arial</vt:lpstr>
      <vt:lpstr>Calibri</vt:lpstr>
      <vt:lpstr>Courier New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2022-11-16T04:48:52Z</dcterms:created>
  <dcterms:modified xsi:type="dcterms:W3CDTF">2023-11-30T10:57:33Z</dcterms:modified>
</cp:coreProperties>
</file>